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3" r:id="rId3"/>
    <p:sldId id="340" r:id="rId4"/>
    <p:sldId id="273" r:id="rId5"/>
    <p:sldId id="295" r:id="rId6"/>
    <p:sldId id="349" r:id="rId7"/>
    <p:sldId id="304" r:id="rId8"/>
    <p:sldId id="269" r:id="rId9"/>
    <p:sldId id="270" r:id="rId10"/>
    <p:sldId id="352" r:id="rId11"/>
    <p:sldId id="357" r:id="rId12"/>
    <p:sldId id="360" r:id="rId13"/>
    <p:sldId id="353" r:id="rId14"/>
    <p:sldId id="354" r:id="rId15"/>
    <p:sldId id="355" r:id="rId16"/>
    <p:sldId id="381" r:id="rId17"/>
    <p:sldId id="359" r:id="rId18"/>
    <p:sldId id="306" r:id="rId19"/>
    <p:sldId id="356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45" r:id="rId29"/>
    <p:sldId id="322" r:id="rId30"/>
    <p:sldId id="266" r:id="rId31"/>
    <p:sldId id="267" r:id="rId32"/>
    <p:sldId id="374" r:id="rId33"/>
    <p:sldId id="369" r:id="rId34"/>
    <p:sldId id="370" r:id="rId35"/>
    <p:sldId id="371" r:id="rId36"/>
    <p:sldId id="372" r:id="rId37"/>
    <p:sldId id="375" r:id="rId38"/>
    <p:sldId id="380" r:id="rId39"/>
    <p:sldId id="325" r:id="rId40"/>
    <p:sldId id="346" r:id="rId41"/>
    <p:sldId id="377" r:id="rId42"/>
    <p:sldId id="347" r:id="rId43"/>
    <p:sldId id="378" r:id="rId44"/>
    <p:sldId id="376" r:id="rId45"/>
    <p:sldId id="314" r:id="rId46"/>
    <p:sldId id="379" r:id="rId47"/>
    <p:sldId id="307" r:id="rId48"/>
    <p:sldId id="342" r:id="rId49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4"/>
  </p:normalViewPr>
  <p:slideViewPr>
    <p:cSldViewPr snapToGrid="0" snapToObjects="1">
      <p:cViewPr varScale="1">
        <p:scale>
          <a:sx n="95" d="100"/>
          <a:sy n="95" d="100"/>
        </p:scale>
        <p:origin x="15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ED12-7A0A-8C4A-8958-F2489E63E502}" type="datetimeFigureOut">
              <a:rPr lang="da-DK" smtClean="0"/>
              <a:t>09/05/17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051E7-0427-2C48-997C-083C6F68E3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02646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514ED-B0FD-1943-B1A6-5DC3ECDC27CF}" type="datetimeFigureOut">
              <a:rPr lang="da-DK" smtClean="0"/>
              <a:t>09/05/17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D17F-BD05-DD4B-AA06-ECBE351566B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51196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C770B-BABE-B54E-AAA9-3350E0ABA3F9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4044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79B9-232D-014D-B578-3C04E147A71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9747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A474-6226-E142-9167-C18B550111A1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86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/>
          <p:cNvCxnSpPr/>
          <p:nvPr userDrawn="1"/>
        </p:nvCxnSpPr>
        <p:spPr>
          <a:xfrm>
            <a:off x="457200" y="1417638"/>
            <a:ext cx="82296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79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21200-653D-5445-A950-AB5A06079C6F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490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FBB3F-DF3F-0F4D-BEF5-5E1F4EE08BE0}" type="datetime1">
              <a:rPr lang="da-DK" smtClean="0"/>
              <a:t>09/05/17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368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973CC-CDCB-F64E-9AFF-0CED8A5C2838}" type="datetime1">
              <a:rPr lang="da-DK" smtClean="0"/>
              <a:t>09/05/17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566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B0CF-F869-6245-994C-1C2F7E30BA3C}" type="datetime1">
              <a:rPr lang="da-DK" smtClean="0"/>
              <a:t>09/05/17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539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A4E-9E71-B347-9FDC-EFE65DF4FCE8}" type="datetime1">
              <a:rPr lang="da-DK" smtClean="0"/>
              <a:t>09/05/17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43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E4DD3-028D-3B4B-A5A4-C597E8003F9C}" type="datetime1">
              <a:rPr lang="da-DK" smtClean="0"/>
              <a:t>09/05/17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689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40B55-DD16-F948-AD63-88BF7EBDFF77}" type="datetime1">
              <a:rPr lang="da-DK" smtClean="0"/>
              <a:t>09/05/17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961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92CC6-976D-304C-93F4-94CD638DD34D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68457-47AA-4B41-B959-E1B963ECA36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469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Relationship Id="rId3" Type="http://schemas.openxmlformats.org/officeDocument/2006/relationships/image" Target="../media/image1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wmf"/><Relationship Id="rId3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wmf"/><Relationship Id="rId3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sth.dk" TargetMode="External"/><Relationship Id="rId3" Type="http://schemas.openxmlformats.org/officeDocument/2006/relationships/hyperlink" Target="http://dsth.dk/bridgin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dsth.dk" TargetMode="Externa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dvancer.dk" TargetMode="External"/><Relationship Id="rId3" Type="http://schemas.openxmlformats.org/officeDocument/2006/relationships/hyperlink" Target="http://www.dynamid.dk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sth.gyro.dk/" TargetMode="External"/><Relationship Id="rId3" Type="http://schemas.openxmlformats.org/officeDocument/2006/relationships/hyperlink" Target="https://docs.google.com/spreadsheets/d/1v944LheBHSPj0mosiNfyCLxmtk4wiwAHH8SBYKQY0fo/edit?usp=sharin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rdio.dk" TargetMode="External"/><Relationship Id="rId3" Type="http://schemas.openxmlformats.org/officeDocument/2006/relationships/hyperlink" Target="http://www.dsth.dk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hyperlink" Target="http://www.dsth.dk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6897" y="1223033"/>
            <a:ext cx="8389903" cy="1944310"/>
          </a:xfrm>
        </p:spPr>
        <p:txBody>
          <a:bodyPr>
            <a:noAutofit/>
          </a:bodyPr>
          <a:lstStyle/>
          <a:p>
            <a:r>
              <a:rPr lang="da-DK" sz="3200" dirty="0" smtClean="0"/>
              <a:t> </a:t>
            </a:r>
            <a:r>
              <a:rPr lang="da-DK" sz="3200" b="1" dirty="0"/>
              <a:t>Smartphone </a:t>
            </a:r>
            <a:r>
              <a:rPr lang="da-DK" sz="3200" b="1" dirty="0" err="1"/>
              <a:t>application</a:t>
            </a:r>
            <a:r>
              <a:rPr lang="da-DK" sz="3200" b="1" dirty="0"/>
              <a:t> for AK </a:t>
            </a:r>
            <a:r>
              <a:rPr lang="da-DK" sz="3200" b="1" dirty="0" err="1"/>
              <a:t>bridging</a:t>
            </a:r>
            <a:r>
              <a:rPr lang="da-DK" sz="3200" b="1" dirty="0"/>
              <a:t> </a:t>
            </a:r>
            <a:r>
              <a:rPr lang="da-DK" sz="3200" b="1" dirty="0" smtClean="0"/>
              <a:t/>
            </a:r>
            <a:br>
              <a:rPr lang="da-DK" sz="3200" b="1" dirty="0" smtClean="0"/>
            </a:br>
            <a:r>
              <a:rPr lang="da-DK" sz="3200" b="1" dirty="0" smtClean="0"/>
              <a:t>(</a:t>
            </a:r>
            <a:r>
              <a:rPr lang="da-DK" sz="3200" b="1" dirty="0" err="1" smtClean="0"/>
              <a:t>bridging</a:t>
            </a:r>
            <a:r>
              <a:rPr lang="da-DK" sz="3200" b="1" dirty="0" smtClean="0"/>
              <a:t> APP)</a:t>
            </a:r>
            <a:r>
              <a:rPr lang="da-DK" sz="3200" b="1" dirty="0"/>
              <a:t>	</a:t>
            </a:r>
            <a:br>
              <a:rPr lang="da-DK" sz="3200" b="1" dirty="0"/>
            </a:br>
            <a:r>
              <a:rPr lang="da-DK" sz="9600" dirty="0" smtClean="0"/>
              <a:t> </a:t>
            </a:r>
            <a:endParaRPr lang="da-DK" sz="96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568262"/>
            <a:ext cx="6400800" cy="1978770"/>
          </a:xfrm>
        </p:spPr>
        <p:txBody>
          <a:bodyPr>
            <a:noAutofit/>
          </a:bodyPr>
          <a:lstStyle/>
          <a:p>
            <a:r>
              <a:rPr lang="da-DK" sz="2000" dirty="0"/>
              <a:t>Thomas Decker Christensen</a:t>
            </a:r>
          </a:p>
          <a:p>
            <a:r>
              <a:rPr lang="da-DK" sz="2000" dirty="0"/>
              <a:t>Overlæge, lektor, dr.med., ph.d</a:t>
            </a:r>
            <a:r>
              <a:rPr lang="da-DK" sz="2000" dirty="0" smtClean="0"/>
              <a:t>.</a:t>
            </a:r>
            <a:endParaRPr lang="da-DK" sz="2000" dirty="0"/>
          </a:p>
          <a:p>
            <a:r>
              <a:rPr lang="da-DK" sz="2000" dirty="0"/>
              <a:t>Hjerte-, Lunge-, Karkirurgisk Afdeling T</a:t>
            </a:r>
          </a:p>
          <a:p>
            <a:r>
              <a:rPr lang="da-DK" sz="2000" dirty="0"/>
              <a:t>Aarhus </a:t>
            </a:r>
            <a:r>
              <a:rPr lang="da-DK" sz="2000" dirty="0" smtClean="0"/>
              <a:t>Universitetshospital</a:t>
            </a:r>
          </a:p>
          <a:p>
            <a:r>
              <a:rPr lang="da-DK" sz="2000" dirty="0" smtClean="0"/>
              <a:t>E-mail: </a:t>
            </a:r>
            <a:r>
              <a:rPr lang="da-DK" sz="2000" dirty="0" err="1" smtClean="0"/>
              <a:t>tdc@clin.au.dk</a:t>
            </a:r>
            <a:endParaRPr lang="da-DK" sz="2000" dirty="0"/>
          </a:p>
          <a:p>
            <a:endParaRPr lang="da-DK" sz="2000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B49A2-F93A-C146-8D3C-6DF9CC693C17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9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Den nye PRAB - rapport</a:t>
            </a:r>
            <a:endParaRPr lang="da-DK" dirty="0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rcRect t="1575" b="1575"/>
          <a:stretch>
            <a:fillRect/>
          </a:stretch>
        </p:blipFill>
        <p:spPr/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1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sz="4000" smtClean="0">
                <a:cs typeface="+mj-cs"/>
              </a:rPr>
              <a:t>DSTH og 16 andre videnskabelige selskaber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760538"/>
            <a:ext cx="673735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4" name="Line 6"/>
          <p:cNvSpPr>
            <a:spLocks noChangeShapeType="1"/>
          </p:cNvSpPr>
          <p:nvPr/>
        </p:nvSpPr>
        <p:spPr bwMode="auto">
          <a:xfrm>
            <a:off x="323850" y="1557338"/>
            <a:ext cx="8569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1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mtClean="0">
                <a:cs typeface="+mj-cs"/>
              </a:rPr>
              <a:t>Hvorfor så PRAB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dirty="0" smtClean="0">
                <a:cs typeface="+mn-cs"/>
              </a:rPr>
              <a:t>Patienter med høj risiko udsættes for unødig høj risiko for TE under pause ved indgreb med ubetydelig blødningsrisiko</a:t>
            </a:r>
          </a:p>
          <a:p>
            <a:pPr eaLnBrk="1" hangingPunct="1">
              <a:defRPr/>
            </a:pPr>
            <a:endParaRPr lang="da-DK" dirty="0" smtClean="0">
              <a:cs typeface="+mn-cs"/>
            </a:endParaRPr>
          </a:p>
          <a:p>
            <a:pPr eaLnBrk="1" hangingPunct="1">
              <a:defRPr/>
            </a:pPr>
            <a:r>
              <a:rPr lang="da-DK" dirty="0" smtClean="0">
                <a:cs typeface="+mn-cs"/>
              </a:rPr>
              <a:t>Patienter med lav risiko udsættes for </a:t>
            </a:r>
            <a:r>
              <a:rPr lang="ja-JP" altLang="da-DK" dirty="0" smtClean="0">
                <a:latin typeface="Arial"/>
                <a:cs typeface="+mn-cs"/>
              </a:rPr>
              <a:t>”</a:t>
            </a:r>
            <a:r>
              <a:rPr lang="da-DK" dirty="0" smtClean="0">
                <a:cs typeface="+mn-cs"/>
              </a:rPr>
              <a:t>overbehandling</a:t>
            </a:r>
            <a:r>
              <a:rPr lang="ja-JP" altLang="da-DK" dirty="0" smtClean="0">
                <a:latin typeface="Arial"/>
                <a:cs typeface="+mn-cs"/>
              </a:rPr>
              <a:t>”</a:t>
            </a:r>
            <a:r>
              <a:rPr lang="da-DK" dirty="0" smtClean="0">
                <a:cs typeface="+mn-cs"/>
              </a:rPr>
              <a:t> med (</a:t>
            </a:r>
            <a:r>
              <a:rPr lang="da-DK" dirty="0" err="1" smtClean="0">
                <a:cs typeface="+mn-cs"/>
              </a:rPr>
              <a:t>heparin</a:t>
            </a:r>
            <a:r>
              <a:rPr lang="da-DK" dirty="0" smtClean="0">
                <a:cs typeface="+mn-cs"/>
              </a:rPr>
              <a:t> </a:t>
            </a:r>
            <a:r>
              <a:rPr lang="da-DK" dirty="0" err="1" smtClean="0">
                <a:cs typeface="+mn-cs"/>
              </a:rPr>
              <a:t>bridging</a:t>
            </a:r>
            <a:r>
              <a:rPr lang="da-DK" dirty="0" smtClean="0">
                <a:cs typeface="+mn-cs"/>
              </a:rPr>
              <a:t>) H-B og øget risiko for blødning under pause hvor der er ubetydelig tromboserisiko</a:t>
            </a:r>
          </a:p>
          <a:p>
            <a:pPr eaLnBrk="1" hangingPunct="1">
              <a:defRPr/>
            </a:pPr>
            <a:endParaRPr lang="da-DK" dirty="0" smtClean="0">
              <a:cs typeface="+mn-cs"/>
            </a:endParaRP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611188" y="1412875"/>
            <a:ext cx="79930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Væsentlige ændringer i den nye </a:t>
            </a:r>
            <a:br>
              <a:rPr lang="da-DK" dirty="0" smtClean="0"/>
            </a:br>
            <a:r>
              <a:rPr lang="da-DK" dirty="0" smtClean="0"/>
              <a:t>PRAB – rapport (1)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13</a:t>
            </a:fld>
            <a:endParaRPr lang="da-DK"/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2903" t="1" r="-42244" b="-60739"/>
          <a:stretch/>
        </p:blipFill>
        <p:spPr>
          <a:xfrm>
            <a:off x="-3424987" y="1600200"/>
            <a:ext cx="16011811" cy="4525963"/>
          </a:xfrm>
        </p:spPr>
      </p:pic>
    </p:spTree>
    <p:extLst>
      <p:ext uri="{BB962C8B-B14F-4D97-AF65-F5344CB8AC3E}">
        <p14:creationId xmlns:p14="http://schemas.microsoft.com/office/powerpoint/2010/main" val="170058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Væsentlige ændringer i den nye </a:t>
            </a:r>
            <a:br>
              <a:rPr lang="da-DK" dirty="0" smtClean="0"/>
            </a:br>
            <a:r>
              <a:rPr lang="da-DK" dirty="0" smtClean="0"/>
              <a:t>PRAB – rapport (2)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14</a:t>
            </a:fld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" r="-21"/>
          <a:stretch/>
        </p:blipFill>
        <p:spPr>
          <a:xfrm>
            <a:off x="0" y="1733422"/>
            <a:ext cx="8986201" cy="2923041"/>
          </a:xfrm>
        </p:spPr>
      </p:pic>
    </p:spTree>
    <p:extLst>
      <p:ext uri="{BB962C8B-B14F-4D97-AF65-F5344CB8AC3E}">
        <p14:creationId xmlns:p14="http://schemas.microsoft.com/office/powerpoint/2010/main" val="39319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D</a:t>
            </a:r>
            <a:r>
              <a:rPr lang="da-DK" dirty="0" smtClean="0"/>
              <a:t>en nye PRAB – rapport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15</a:t>
            </a:fld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165 sider </a:t>
            </a:r>
          </a:p>
          <a:p>
            <a:r>
              <a:rPr lang="da-DK" dirty="0" smtClean="0"/>
              <a:t>290 referencer </a:t>
            </a:r>
          </a:p>
          <a:p>
            <a:r>
              <a:rPr lang="da-DK" dirty="0" smtClean="0"/>
              <a:t>Meget grundig og videnskabelig gennemgang</a:t>
            </a:r>
          </a:p>
          <a:p>
            <a:pPr lvl="1"/>
            <a:r>
              <a:rPr lang="da-DK" dirty="0"/>
              <a:t>M</a:t>
            </a:r>
            <a:r>
              <a:rPr lang="da-DK" dirty="0" smtClean="0"/>
              <a:t>en det gør den også svær at anvende i en travl klinisk hverdag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00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a-DK" sz="3600" dirty="0" smtClean="0"/>
              <a:t>Indhold</a:t>
            </a:r>
            <a:endParaRPr lang="da-DK" sz="3600" dirty="0" smtClean="0">
              <a:cs typeface="+mj-cs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536950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3932237" cy="530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07950" y="1268413"/>
            <a:ext cx="88931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766888"/>
            <a:ext cx="7504113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7777162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11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0"/>
          <p:cNvSpPr>
            <a:spLocks noGrp="1"/>
          </p:cNvSpPr>
          <p:nvPr>
            <p:ph type="title" idx="4294967295"/>
          </p:nvPr>
        </p:nvSpPr>
        <p:spPr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47675" eaLnBrk="1" hangingPunct="1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a-DK" sz="4000" smtClean="0">
                <a:solidFill>
                  <a:srgbClr val="000000"/>
                </a:solidFill>
                <a:cs typeface="+mj-cs"/>
              </a:rPr>
              <a:t>Generelle forbehold/begræsninger </a:t>
            </a:r>
            <a:br>
              <a:rPr lang="da-DK" sz="4000" smtClean="0">
                <a:solidFill>
                  <a:srgbClr val="000000"/>
                </a:solidFill>
                <a:cs typeface="+mj-cs"/>
              </a:rPr>
            </a:br>
            <a:r>
              <a:rPr lang="da-DK" sz="2800" smtClean="0">
                <a:solidFill>
                  <a:srgbClr val="000000"/>
                </a:solidFill>
                <a:cs typeface="+mj-cs"/>
              </a:rPr>
              <a:t>Traditioner vs medicinsk evidens</a:t>
            </a:r>
          </a:p>
        </p:txBody>
      </p:sp>
      <p:sp>
        <p:nvSpPr>
          <p:cNvPr id="11267" name="Shape 3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435975" cy="5068888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  <a:cs typeface="+mn-cs"/>
              </a:rPr>
              <a:t>Mangler studier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Mangler RCT og observationelle studier (inkluderende mange patienter)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Nye studier: RCT samt observationelle hovedsageligt pt med lav-risiko for trombose påvist øget blødningsrisiko</a:t>
            </a: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endParaRPr lang="da-DK" sz="1800" smtClean="0">
              <a:solidFill>
                <a:srgbClr val="000000"/>
              </a:solidFill>
              <a:cs typeface="+mn-cs"/>
            </a:endParaRP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  <a:cs typeface="+mn-cs"/>
              </a:rPr>
              <a:t>Den peri-operative blødningsrisiko vanskelig at vurdere, 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Idet blødningskomplikationerne er defineret forskelligt fra studie til studie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Dog mere konsistens gennem de sidste år</a:t>
            </a: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endParaRPr lang="da-DK" sz="1800" smtClean="0">
              <a:solidFill>
                <a:srgbClr val="000000"/>
              </a:solidFill>
              <a:cs typeface="+mn-cs"/>
            </a:endParaRP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  <a:cs typeface="+mn-cs"/>
              </a:rPr>
              <a:t>Undersøgelser af patient-, procedure- og behandlingsrelaterede risikofaktorers betydning mangler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Validering af HAS-BLED til </a:t>
            </a:r>
            <a:r>
              <a:rPr lang="da-DK" sz="1800" b="1" smtClean="0">
                <a:solidFill>
                  <a:srgbClr val="000000"/>
                </a:solidFill>
              </a:rPr>
              <a:t>patientrelateret blødningsrisiko</a:t>
            </a:r>
            <a:r>
              <a:rPr lang="da-DK" sz="1800" smtClean="0">
                <a:solidFill>
                  <a:srgbClr val="000000"/>
                </a:solidFill>
              </a:rPr>
              <a:t> under kardiologiske indgreb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Flere nye studier vedr. </a:t>
            </a:r>
            <a:r>
              <a:rPr lang="da-DK" sz="1800" b="1" smtClean="0">
                <a:solidFill>
                  <a:srgbClr val="000000"/>
                </a:solidFill>
              </a:rPr>
              <a:t>procedurerelateret blødningsrisiko</a:t>
            </a:r>
            <a:r>
              <a:rPr lang="da-DK" sz="1800" smtClean="0">
                <a:solidFill>
                  <a:srgbClr val="000000"/>
                </a:solidFill>
              </a:rPr>
              <a:t> eks. knæalloplastik</a:t>
            </a: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endParaRPr lang="da-DK" sz="1800" smtClean="0">
              <a:solidFill>
                <a:srgbClr val="000000"/>
              </a:solidFill>
              <a:cs typeface="+mn-cs"/>
            </a:endParaRPr>
          </a:p>
          <a:p>
            <a:pPr marL="298450" indent="-298450" defTabSz="447675" eaLnBrk="1" hangingPunct="1">
              <a:lnSpc>
                <a:spcPct val="80000"/>
              </a:lnSpc>
              <a:buClr>
                <a:srgbClr val="000000"/>
              </a:buClr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  <a:cs typeface="+mn-cs"/>
              </a:rPr>
              <a:t>TE-risiko estimeret ud fra den årlige TE-rate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Hvilken konsekvens har 2 dages pause? </a:t>
            </a:r>
          </a:p>
          <a:p>
            <a:pPr lvl="1" defTabSz="447675" eaLnBrk="1" hangingPunct="1">
              <a:lnSpc>
                <a:spcPct val="80000"/>
              </a:lnSpc>
              <a:buClr>
                <a:srgbClr val="000000"/>
              </a:buClr>
              <a:buFontTx/>
              <a:buChar char="•"/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</a:tabLst>
              <a:defRPr/>
            </a:pPr>
            <a:r>
              <a:rPr lang="da-DK" sz="1800" smtClean="0">
                <a:solidFill>
                  <a:srgbClr val="000000"/>
                </a:solidFill>
              </a:rPr>
              <a:t>Lavere incidens i prospektive observationelle studier (få høj-risiko patienter)</a:t>
            </a:r>
          </a:p>
        </p:txBody>
      </p:sp>
      <p:sp>
        <p:nvSpPr>
          <p:cNvPr id="32" name="Shape 32"/>
          <p:cNvSpPr/>
          <p:nvPr/>
        </p:nvSpPr>
        <p:spPr>
          <a:xfrm>
            <a:off x="611188" y="1484313"/>
            <a:ext cx="7632700" cy="1587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txBody>
          <a:bodyPr lIns="0" tIns="0" rIns="0" bIns="0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1200" kern="0">
              <a:solidFill>
                <a:sysClr val="windowText" lastClr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2116138"/>
            <a:ext cx="582295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340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619886" y="692551"/>
            <a:ext cx="852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dirty="0" smtClean="0"/>
              <a:t>PRAB rapporten (masser af tabeller</a:t>
            </a:r>
            <a:r>
              <a:rPr lang="is-IS" sz="4000" dirty="0" smtClean="0"/>
              <a:t>…</a:t>
            </a:r>
            <a:r>
              <a:rPr lang="da-DK" sz="4000" dirty="0" smtClean="0"/>
              <a:t>)</a:t>
            </a:r>
            <a:endParaRPr lang="da-DK" sz="4000" dirty="0"/>
          </a:p>
        </p:txBody>
      </p:sp>
      <p:pic>
        <p:nvPicPr>
          <p:cNvPr id="4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6043" t="-15815" r="-25725" b="-7262"/>
          <a:stretch/>
        </p:blipFill>
        <p:spPr>
          <a:xfrm>
            <a:off x="-1921283" y="1600200"/>
            <a:ext cx="13025641" cy="4525963"/>
          </a:xfrm>
        </p:spPr>
      </p:pic>
    </p:spTree>
    <p:extLst>
      <p:ext uri="{BB962C8B-B14F-4D97-AF65-F5344CB8AC3E}">
        <p14:creationId xmlns:p14="http://schemas.microsoft.com/office/powerpoint/2010/main" val="152361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19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60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Disposition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Trombose vs. </a:t>
            </a:r>
            <a:r>
              <a:rPr lang="da-DK" dirty="0"/>
              <a:t>b</a:t>
            </a:r>
            <a:r>
              <a:rPr lang="da-DK" dirty="0" smtClean="0"/>
              <a:t>lødning</a:t>
            </a:r>
          </a:p>
          <a:p>
            <a:r>
              <a:rPr lang="da-DK" dirty="0"/>
              <a:t>B</a:t>
            </a:r>
            <a:r>
              <a:rPr lang="da-DK" dirty="0" smtClean="0"/>
              <a:t>lødningsrisikoen </a:t>
            </a:r>
          </a:p>
          <a:p>
            <a:r>
              <a:rPr lang="da-DK" dirty="0" smtClean="0"/>
              <a:t>PRAB rapporten </a:t>
            </a:r>
          </a:p>
          <a:p>
            <a:pPr lvl="1"/>
            <a:r>
              <a:rPr lang="da-DK" dirty="0" smtClean="0"/>
              <a:t>Formål</a:t>
            </a:r>
          </a:p>
          <a:p>
            <a:pPr lvl="1"/>
            <a:r>
              <a:rPr lang="da-DK" dirty="0" smtClean="0"/>
              <a:t>Væsentlige ændringer i den nye version </a:t>
            </a:r>
          </a:p>
          <a:p>
            <a:r>
              <a:rPr lang="da-DK" dirty="0" smtClean="0"/>
              <a:t>Hvorfor en elektronisk applikation</a:t>
            </a:r>
            <a:r>
              <a:rPr lang="is-IS" dirty="0" smtClean="0"/>
              <a:t>…..</a:t>
            </a:r>
            <a:endParaRPr lang="da-DK" dirty="0"/>
          </a:p>
          <a:p>
            <a:r>
              <a:rPr lang="da-DK" dirty="0" smtClean="0"/>
              <a:t>Praktiske eksempler</a:t>
            </a:r>
          </a:p>
          <a:p>
            <a:r>
              <a:rPr lang="da-DK" dirty="0"/>
              <a:t>Fremtiden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F9054-5DD2-B646-9171-7EC9E93F612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8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a-DK" sz="2400" smtClean="0">
                <a:cs typeface="+mj-cs"/>
              </a:rPr>
              <a:t>Detektion/Monitorering af lægemidlers tilstedeværelse</a:t>
            </a:r>
          </a:p>
        </p:txBody>
      </p:sp>
      <p:pic>
        <p:nvPicPr>
          <p:cNvPr id="54277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6325" y="908050"/>
            <a:ext cx="5527675" cy="5976938"/>
          </a:xfrm>
        </p:spPr>
      </p:pic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250825" y="836613"/>
            <a:ext cx="87137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7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z="4000" smtClean="0">
                <a:cs typeface="+mj-cs"/>
              </a:rPr>
              <a:t>Procedurespecifikke vejledninger</a:t>
            </a: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627188"/>
            <a:ext cx="7653338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20" name="Line 8"/>
          <p:cNvSpPr>
            <a:spLocks noChangeShapeType="1"/>
          </p:cNvSpPr>
          <p:nvPr/>
        </p:nvSpPr>
        <p:spPr bwMode="auto">
          <a:xfrm>
            <a:off x="323850" y="1341438"/>
            <a:ext cx="85693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74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a-DK" smtClean="0">
                <a:cs typeface="+mj-cs"/>
              </a:rPr>
              <a:t>Elektive invasive indgreb</a:t>
            </a:r>
          </a:p>
        </p:txBody>
      </p:sp>
      <p:pic>
        <p:nvPicPr>
          <p:cNvPr id="29701" name="Picture 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0700" y="2924175"/>
            <a:ext cx="3543300" cy="2722563"/>
          </a:xfrm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3589338" cy="510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2" name="Line 6"/>
          <p:cNvSpPr>
            <a:spLocks noChangeShapeType="1"/>
          </p:cNvSpPr>
          <p:nvPr/>
        </p:nvSpPr>
        <p:spPr bwMode="auto">
          <a:xfrm>
            <a:off x="395288" y="1125538"/>
            <a:ext cx="84248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2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da-DK" smtClean="0">
                <a:cs typeface="+mj-cs"/>
              </a:rPr>
              <a:t>Akutte invasive indgreb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4050" y="1004888"/>
            <a:ext cx="3409950" cy="2136775"/>
          </a:xfrm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3351213" cy="47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4652963"/>
            <a:ext cx="345440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0" y="908050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a-DK" smtClean="0">
                <a:cs typeface="+mj-cs"/>
              </a:rPr>
              <a:t>NAB</a:t>
            </a:r>
          </a:p>
        </p:txBody>
      </p:sp>
      <p:pic>
        <p:nvPicPr>
          <p:cNvPr id="2560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3567113" cy="4895850"/>
          </a:xfrm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3543300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250825" y="1196975"/>
            <a:ext cx="8642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a-DK" smtClean="0">
                <a:cs typeface="+mj-cs"/>
              </a:rPr>
              <a:t>CVK og lumbalpunktur</a:t>
            </a:r>
          </a:p>
        </p:txBody>
      </p:sp>
      <p:pic>
        <p:nvPicPr>
          <p:cNvPr id="41991" name="Picture 7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363" y="2060575"/>
            <a:ext cx="4151312" cy="4176713"/>
          </a:xfrm>
        </p:spPr>
      </p:pic>
      <p:pic>
        <p:nvPicPr>
          <p:cNvPr id="41992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650" y="2070100"/>
            <a:ext cx="4451350" cy="3221038"/>
          </a:xfrm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>
            <a:off x="250825" y="1268413"/>
            <a:ext cx="86423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0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a-DK" sz="2800" smtClean="0">
                <a:cs typeface="+mj-cs"/>
              </a:rPr>
              <a:t>Trombocythæmmende behandling og perioperativ håndtering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7413625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107950" y="1052513"/>
            <a:ext cx="88931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3467100" cy="1157288"/>
          </a:xfrm>
        </p:spPr>
        <p:txBody>
          <a:bodyPr/>
          <a:lstStyle/>
          <a:p>
            <a:pPr eaLnBrk="1" hangingPunct="1">
              <a:defRPr/>
            </a:pPr>
            <a:r>
              <a:rPr lang="da-DK" sz="2400" smtClean="0">
                <a:cs typeface="+mj-cs"/>
              </a:rPr>
              <a:t>Trombocythæmmende</a:t>
            </a:r>
            <a:br>
              <a:rPr lang="da-DK" sz="2400" smtClean="0">
                <a:cs typeface="+mj-cs"/>
              </a:rPr>
            </a:br>
            <a:r>
              <a:rPr lang="da-DK" sz="2400" smtClean="0">
                <a:cs typeface="+mj-cs"/>
              </a:rPr>
              <a:t>behandling</a:t>
            </a:r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da-DK" smtClean="0">
              <a:cs typeface="+mn-cs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34938"/>
            <a:ext cx="5102225" cy="672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323850" y="1412875"/>
            <a:ext cx="34559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a-DK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PRAB - rapporten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a-DK" dirty="0" smtClean="0"/>
              <a:t>165 sider, inkl. 290 referencer</a:t>
            </a:r>
          </a:p>
          <a:p>
            <a:r>
              <a:rPr lang="da-DK" dirty="0" smtClean="0"/>
              <a:t>Masser af tabeller</a:t>
            </a:r>
          </a:p>
          <a:p>
            <a:r>
              <a:rPr lang="da-DK" dirty="0" smtClean="0"/>
              <a:t>Svært at få et overblik, specielt hvis man ikke beskæftiger sig med det til hverdag</a:t>
            </a:r>
          </a:p>
          <a:p>
            <a:r>
              <a:rPr lang="da-DK" dirty="0" smtClean="0"/>
              <a:t>Meget at tage hensyn til mht. </a:t>
            </a:r>
            <a:r>
              <a:rPr lang="da-DK" dirty="0"/>
              <a:t>k</a:t>
            </a:r>
            <a:r>
              <a:rPr lang="da-DK" dirty="0" smtClean="0"/>
              <a:t>orrekt pausering og evt. </a:t>
            </a:r>
            <a:r>
              <a:rPr lang="da-DK" dirty="0" err="1" smtClean="0"/>
              <a:t>bridging</a:t>
            </a:r>
            <a:r>
              <a:rPr lang="da-DK" dirty="0" smtClean="0"/>
              <a:t>:</a:t>
            </a:r>
          </a:p>
          <a:p>
            <a:pPr lvl="1"/>
            <a:r>
              <a:rPr lang="da-DK" dirty="0" smtClean="0"/>
              <a:t>I</a:t>
            </a:r>
            <a:r>
              <a:rPr lang="is-IS" dirty="0" smtClean="0"/>
              <a:t>ndikationen for den antitrombotiske medicin</a:t>
            </a:r>
          </a:p>
          <a:p>
            <a:pPr lvl="1"/>
            <a:r>
              <a:rPr lang="is-IS" dirty="0" smtClean="0"/>
              <a:t>Patientkarakteristika </a:t>
            </a:r>
          </a:p>
          <a:p>
            <a:pPr lvl="1"/>
            <a:r>
              <a:rPr lang="da-DK" dirty="0" smtClean="0"/>
              <a:t>T</a:t>
            </a:r>
            <a:r>
              <a:rPr lang="is-IS" dirty="0" smtClean="0"/>
              <a:t>ypen af invasivt/operativt indgreb</a:t>
            </a:r>
          </a:p>
          <a:p>
            <a:r>
              <a:rPr lang="da-DK" dirty="0" smtClean="0"/>
              <a:t>T</a:t>
            </a:r>
            <a:r>
              <a:rPr lang="is-IS" dirty="0" smtClean="0"/>
              <a:t>idskrævende i en travlt hverdag......</a:t>
            </a:r>
          </a:p>
          <a:p>
            <a:r>
              <a:rPr lang="is-IS" dirty="0" smtClean="0"/>
              <a:t>Derfor brug for noget som er let at anvende – en praktisk applikation</a:t>
            </a:r>
          </a:p>
          <a:p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A4E-9E71-B347-9FDC-EFE65DF4FCE8}" type="datetime1">
              <a:rPr lang="da-DK" smtClean="0"/>
              <a:t>09/05/17</a:t>
            </a:fld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957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APP’en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a-DK" dirty="0"/>
              <a:t>Korrekt </a:t>
            </a:r>
            <a:r>
              <a:rPr lang="da-DK" dirty="0" smtClean="0"/>
              <a:t>pausering, evt. </a:t>
            </a:r>
            <a:r>
              <a:rPr lang="da-DK" dirty="0" err="1" smtClean="0"/>
              <a:t>bridging</a:t>
            </a:r>
            <a:r>
              <a:rPr lang="da-DK" dirty="0" smtClean="0"/>
              <a:t> og genoptagelse af </a:t>
            </a:r>
            <a:r>
              <a:rPr lang="da-DK" dirty="0"/>
              <a:t>den </a:t>
            </a:r>
            <a:r>
              <a:rPr lang="da-DK" dirty="0" err="1"/>
              <a:t>antitrombotiske</a:t>
            </a:r>
            <a:r>
              <a:rPr lang="da-DK" dirty="0"/>
              <a:t> </a:t>
            </a:r>
            <a:r>
              <a:rPr lang="da-DK" dirty="0" smtClean="0"/>
              <a:t>medicin</a:t>
            </a:r>
          </a:p>
          <a:p>
            <a:pPr lvl="1">
              <a:lnSpc>
                <a:spcPct val="80000"/>
              </a:lnSpc>
            </a:pPr>
            <a:r>
              <a:rPr lang="da-DK" dirty="0" smtClean="0"/>
              <a:t>Præoperativt</a:t>
            </a:r>
          </a:p>
          <a:p>
            <a:pPr lvl="1">
              <a:lnSpc>
                <a:spcPct val="80000"/>
              </a:lnSpc>
            </a:pPr>
            <a:r>
              <a:rPr lang="da-DK" dirty="0" smtClean="0"/>
              <a:t>Perioperativt </a:t>
            </a:r>
          </a:p>
          <a:p>
            <a:pPr lvl="1">
              <a:lnSpc>
                <a:spcPct val="80000"/>
              </a:lnSpc>
            </a:pPr>
            <a:r>
              <a:rPr lang="da-DK" dirty="0"/>
              <a:t>P</a:t>
            </a:r>
            <a:r>
              <a:rPr lang="da-DK" dirty="0" smtClean="0"/>
              <a:t>ostoperativt</a:t>
            </a:r>
          </a:p>
          <a:p>
            <a:pPr>
              <a:lnSpc>
                <a:spcPct val="80000"/>
              </a:lnSpc>
            </a:pPr>
            <a:r>
              <a:rPr lang="da-DK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www.dsth.dk</a:t>
            </a:r>
            <a:r>
              <a:rPr lang="da-DK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da-DK" sz="2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http://dsth.dk/bridging</a:t>
            </a:r>
            <a:r>
              <a:rPr lang="da-DK" sz="2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/</a:t>
            </a:r>
            <a:endParaRPr lang="da-DK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endParaRPr lang="da-DK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endParaRPr lang="da-DK" sz="2400" dirty="0" smtClean="0"/>
          </a:p>
          <a:p>
            <a:pPr lvl="1">
              <a:lnSpc>
                <a:spcPct val="80000"/>
              </a:lnSpc>
            </a:pPr>
            <a:endParaRPr lang="da-DK" sz="2000" dirty="0" smtClean="0"/>
          </a:p>
          <a:p>
            <a:pPr lvl="1">
              <a:lnSpc>
                <a:spcPct val="80000"/>
              </a:lnSpc>
            </a:pPr>
            <a:endParaRPr lang="da-DK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80000"/>
              </a:lnSpc>
            </a:pPr>
            <a:endParaRPr lang="da-DK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093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Problemet…….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Der er altid et dilemma, da alt </a:t>
            </a:r>
            <a:r>
              <a:rPr lang="da-DK" dirty="0" err="1" smtClean="0"/>
              <a:t>antitrombotisk</a:t>
            </a:r>
            <a:r>
              <a:rPr lang="da-DK" dirty="0" smtClean="0"/>
              <a:t> medicin øger risikoen for blødning</a:t>
            </a:r>
          </a:p>
          <a:p>
            <a:r>
              <a:rPr lang="da-DK" dirty="0" smtClean="0"/>
              <a:t>Så der er altid tale om en risikovurdering (blødning vs. </a:t>
            </a:r>
            <a:r>
              <a:rPr lang="da-DK" dirty="0" err="1"/>
              <a:t>t</a:t>
            </a:r>
            <a:r>
              <a:rPr lang="da-DK" dirty="0" err="1" smtClean="0"/>
              <a:t>romboemboli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32" y="3799501"/>
            <a:ext cx="4555718" cy="2624094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5491087" y="6049555"/>
            <a:ext cx="365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 err="1" smtClean="0"/>
              <a:t>Skylla</a:t>
            </a:r>
            <a:r>
              <a:rPr lang="da-DK" i="1" dirty="0" smtClean="0"/>
              <a:t> og Charybdis  (Odysseus rejse)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12762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On-line</a:t>
            </a:r>
            <a:r>
              <a:rPr lang="da-DK" dirty="0" smtClean="0"/>
              <a:t> applikation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>
                <a:hlinkClick r:id="rId2"/>
              </a:rPr>
              <a:t>www.dsth.dk</a:t>
            </a:r>
            <a:endParaRPr lang="da-DK" dirty="0" smtClean="0"/>
          </a:p>
          <a:p>
            <a:r>
              <a:rPr lang="da-DK" dirty="0" smtClean="0"/>
              <a:t>Kan også downloades gratis som en egentlig APP fra:</a:t>
            </a:r>
          </a:p>
          <a:p>
            <a:pPr lvl="1"/>
            <a:r>
              <a:rPr lang="da-DK" dirty="0" err="1" smtClean="0"/>
              <a:t>App</a:t>
            </a:r>
            <a:r>
              <a:rPr lang="da-DK" dirty="0" smtClean="0"/>
              <a:t> </a:t>
            </a:r>
            <a:r>
              <a:rPr lang="da-DK" dirty="0"/>
              <a:t>S</a:t>
            </a:r>
            <a:r>
              <a:rPr lang="da-DK" dirty="0" smtClean="0"/>
              <a:t>tore </a:t>
            </a:r>
          </a:p>
          <a:p>
            <a:pPr lvl="1"/>
            <a:r>
              <a:rPr lang="da-DK" dirty="0" smtClean="0"/>
              <a:t>Google Play</a:t>
            </a:r>
          </a:p>
          <a:p>
            <a:pPr marL="914400" lvl="2" indent="0">
              <a:buNone/>
            </a:pPr>
            <a:r>
              <a:rPr lang="da-DK" dirty="0" smtClean="0"/>
              <a:t>(søg på DSTH </a:t>
            </a:r>
            <a:r>
              <a:rPr lang="da-DK" dirty="0" err="1" smtClean="0"/>
              <a:t>bridging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30</a:t>
            </a:fld>
            <a:endParaRPr lang="da-DK"/>
          </a:p>
        </p:txBody>
      </p:sp>
      <p:pic>
        <p:nvPicPr>
          <p:cNvPr id="6" name="Pladsholder til indhold 4" descr="Wulff nr 3.jpg"/>
          <p:cNvPicPr>
            <a:picLocks noChangeAspect="1"/>
          </p:cNvPicPr>
          <p:nvPr/>
        </p:nvPicPr>
        <p:blipFill>
          <a:blip r:embed="rId3" cstate="print"/>
          <a:srcRect l="912" r="481" b="2876"/>
          <a:stretch>
            <a:fillRect/>
          </a:stretch>
        </p:blipFill>
        <p:spPr>
          <a:xfrm>
            <a:off x="2590800" y="4731415"/>
            <a:ext cx="5808826" cy="199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31</a:t>
            </a:fld>
            <a:endParaRPr lang="da-DK"/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11187" t="-863" r="-1786"/>
          <a:stretch/>
        </p:blipFill>
        <p:spPr>
          <a:xfrm>
            <a:off x="1335333" y="0"/>
            <a:ext cx="7080682" cy="6721475"/>
          </a:xfrm>
        </p:spPr>
      </p:pic>
      <p:sp>
        <p:nvSpPr>
          <p:cNvPr id="7" name="Ellipse 6"/>
          <p:cNvSpPr/>
          <p:nvPr/>
        </p:nvSpPr>
        <p:spPr>
          <a:xfrm>
            <a:off x="6676112" y="108668"/>
            <a:ext cx="1861273" cy="47542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798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Fordele og ulemper ved </a:t>
            </a:r>
            <a:r>
              <a:rPr lang="da-DK" dirty="0" err="1" smtClean="0"/>
              <a:t>APP’en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a-DK" dirty="0" smtClean="0"/>
              <a:t>Kan avendes både i en </a:t>
            </a:r>
            <a:r>
              <a:rPr lang="da-DK" dirty="0" err="1" smtClean="0"/>
              <a:t>on-line</a:t>
            </a:r>
            <a:r>
              <a:rPr lang="da-DK" dirty="0" smtClean="0"/>
              <a:t> version samt som en regelret APP (via APP Store / Google Play)</a:t>
            </a:r>
          </a:p>
          <a:p>
            <a:r>
              <a:rPr lang="da-DK" dirty="0" smtClean="0"/>
              <a:t>Koster penge at udvikle og vedligeholde</a:t>
            </a:r>
          </a:p>
          <a:p>
            <a:r>
              <a:rPr lang="da-DK" dirty="0" smtClean="0"/>
              <a:t>Kan anvendes umiddelbart</a:t>
            </a:r>
          </a:p>
          <a:p>
            <a:r>
              <a:rPr lang="da-DK" dirty="0" smtClean="0"/>
              <a:t>Kræver at der ikke er en ”abe” i den anden ende (kritisk sans</a:t>
            </a:r>
            <a:r>
              <a:rPr lang="mr-IN" dirty="0" smtClean="0"/>
              <a:t>…</a:t>
            </a:r>
            <a:r>
              <a:rPr lang="da-DK" dirty="0" smtClean="0"/>
              <a:t>)</a:t>
            </a:r>
          </a:p>
          <a:p>
            <a:r>
              <a:rPr lang="da-DK" dirty="0" smtClean="0"/>
              <a:t>PRAB rapporten er meget fyldestgørende, men meget svær at anvende i den kliniske hverdag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1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Udvikling af </a:t>
            </a:r>
            <a:r>
              <a:rPr lang="da-DK" dirty="0" err="1" smtClean="0"/>
              <a:t>APP’en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Gøres af undertegnede</a:t>
            </a:r>
          </a:p>
          <a:p>
            <a:r>
              <a:rPr lang="da-DK" dirty="0" smtClean="0"/>
              <a:t>Testes af frivillige fra DSTH mv.</a:t>
            </a:r>
          </a:p>
          <a:p>
            <a:r>
              <a:rPr lang="da-DK" dirty="0" smtClean="0"/>
              <a:t>Betales af DSTH</a:t>
            </a:r>
          </a:p>
          <a:p>
            <a:r>
              <a:rPr lang="da-DK" dirty="0" smtClean="0"/>
              <a:t>Konstrueres sammen med:</a:t>
            </a:r>
          </a:p>
          <a:p>
            <a:pPr lvl="1"/>
            <a:r>
              <a:rPr lang="da-DK" dirty="0" smtClean="0">
                <a:hlinkClick r:id="rId2"/>
              </a:rPr>
              <a:t>www.advancer.dk</a:t>
            </a:r>
            <a:endParaRPr lang="da-DK" dirty="0" smtClean="0"/>
          </a:p>
          <a:p>
            <a:pPr lvl="1"/>
            <a:r>
              <a:rPr lang="da-DK" dirty="0" smtClean="0">
                <a:hlinkClick r:id="rId3"/>
              </a:rPr>
              <a:t>www.dynamid.dk</a:t>
            </a:r>
            <a:endParaRPr lang="da-DK" smtClean="0"/>
          </a:p>
          <a:p>
            <a:pPr lvl="1"/>
            <a:endParaRPr lang="da-DK" dirty="0" smtClean="0"/>
          </a:p>
          <a:p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A4E-9E71-B347-9FDC-EFE65DF4FCE8}" type="datetime1">
              <a:rPr lang="da-DK" smtClean="0"/>
              <a:t>09/05/17</a:t>
            </a:fld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97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Billeder fra konstruktionen</a:t>
            </a:r>
            <a:endParaRPr lang="da-DK" dirty="0"/>
          </a:p>
        </p:txBody>
      </p:sp>
      <p:pic>
        <p:nvPicPr>
          <p:cNvPr id="6" name="Pladsholder til indhold 5" descr="app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0" b="29310"/>
          <a:stretch>
            <a:fillRect/>
          </a:stretch>
        </p:blipFill>
        <p:spPr>
          <a:xfrm>
            <a:off x="457200" y="1646087"/>
            <a:ext cx="5335388" cy="2934258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34</a:t>
            </a:fld>
            <a:endParaRPr lang="da-DK"/>
          </a:p>
        </p:txBody>
      </p:sp>
      <p:pic>
        <p:nvPicPr>
          <p:cNvPr id="7" name="Billede 6" descr="app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66" y="1495683"/>
            <a:ext cx="3833733" cy="51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Konstruktion af en APP er højteknologi</a:t>
            </a:r>
            <a:r>
              <a:rPr lang="mr-IN" dirty="0" smtClean="0"/>
              <a:t>…</a:t>
            </a:r>
            <a:r>
              <a:rPr lang="da-DK" dirty="0" smtClean="0"/>
              <a:t>(1)</a:t>
            </a:r>
            <a:endParaRPr lang="da-DK" dirty="0"/>
          </a:p>
        </p:txBody>
      </p:sp>
      <p:pic>
        <p:nvPicPr>
          <p:cNvPr id="6" name="Pladsholder til indhold 5" descr="Uden nav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0" b="29360"/>
          <a:stretch>
            <a:fillRect/>
          </a:stretch>
        </p:blipFill>
        <p:spPr/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81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Konstruktion af en APP er højteknologi</a:t>
            </a:r>
            <a:r>
              <a:rPr lang="mr-IN" dirty="0" smtClean="0"/>
              <a:t>…</a:t>
            </a:r>
            <a:r>
              <a:rPr lang="da-DK" dirty="0" smtClean="0"/>
              <a:t>(2)</a:t>
            </a:r>
            <a:endParaRPr lang="da-DK" dirty="0"/>
          </a:p>
        </p:txBody>
      </p:sp>
      <p:pic>
        <p:nvPicPr>
          <p:cNvPr id="6" name="Pladsholder til indhold 5" descr="Uden navn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1" b="29421"/>
          <a:stretch>
            <a:fillRect/>
          </a:stretch>
        </p:blipFill>
        <p:spPr/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36</a:t>
            </a:fld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5723486" y="4019126"/>
            <a:ext cx="1671091" cy="9024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478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</a:t>
            </a:r>
            <a:r>
              <a:rPr lang="da-DK" dirty="0" smtClean="0"/>
              <a:t>esign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a-DK" dirty="0" smtClean="0"/>
              <a:t>Dato for indgreb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Procedure (8 forskellige (dækker næsten alle typer indgreb))</a:t>
            </a:r>
          </a:p>
          <a:p>
            <a:pPr marL="914400" lvl="1" indent="-514350">
              <a:buFont typeface="+mj-lt"/>
              <a:buAutoNum type="arabicPeriod"/>
            </a:pPr>
            <a:r>
              <a:rPr lang="da-DK" dirty="0" err="1" smtClean="0"/>
              <a:t>Gastro</a:t>
            </a:r>
            <a:r>
              <a:rPr lang="da-DK" dirty="0" err="1"/>
              <a:t>i</a:t>
            </a:r>
            <a:r>
              <a:rPr lang="da-DK" dirty="0" err="1" smtClean="0"/>
              <a:t>ntestinal</a:t>
            </a:r>
            <a:r>
              <a:rPr lang="da-DK" dirty="0" smtClean="0"/>
              <a:t> </a:t>
            </a:r>
            <a:r>
              <a:rPr lang="da-DK" dirty="0" err="1" smtClean="0"/>
              <a:t>endoskopi</a:t>
            </a:r>
            <a:endParaRPr lang="da-DK" dirty="0" smtClean="0"/>
          </a:p>
          <a:p>
            <a:pPr marL="1314450" lvl="2" indent="-514350">
              <a:buFont typeface="+mj-lt"/>
              <a:buAutoNum type="arabicPeriod"/>
            </a:pPr>
            <a:r>
              <a:rPr lang="da-DK" dirty="0" smtClean="0"/>
              <a:t>Højrisiko</a:t>
            </a:r>
          </a:p>
          <a:p>
            <a:pPr marL="1314450" lvl="2" indent="-514350">
              <a:buFont typeface="+mj-lt"/>
              <a:buAutoNum type="arabicPeriod"/>
            </a:pPr>
            <a:r>
              <a:rPr lang="da-DK" dirty="0"/>
              <a:t>L</a:t>
            </a:r>
            <a:r>
              <a:rPr lang="da-DK" dirty="0" smtClean="0"/>
              <a:t>avrisiko</a:t>
            </a:r>
          </a:p>
          <a:p>
            <a:pPr marL="914400" lvl="1" indent="-514350">
              <a:buFont typeface="+mj-lt"/>
              <a:buAutoNum type="arabicPeriod"/>
            </a:pPr>
            <a:r>
              <a:rPr lang="da-DK" dirty="0" smtClean="0"/>
              <a:t>Bronkoskopi og </a:t>
            </a:r>
            <a:r>
              <a:rPr lang="da-DK" dirty="0" err="1" smtClean="0"/>
              <a:t>transbronkial</a:t>
            </a:r>
            <a:r>
              <a:rPr lang="da-DK" dirty="0" smtClean="0"/>
              <a:t> biopsi </a:t>
            </a:r>
          </a:p>
          <a:p>
            <a:pPr marL="914400" lvl="1" indent="-514350">
              <a:buFont typeface="+mj-lt"/>
              <a:buAutoNum type="arabicPeriod"/>
            </a:pPr>
            <a:r>
              <a:rPr lang="da-DK" dirty="0" smtClean="0"/>
              <a:t>Mv.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Type medicin 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Indikation for medicinen</a:t>
            </a:r>
          </a:p>
          <a:p>
            <a:pPr marL="514350" indent="-514350">
              <a:buFont typeface="+mj-lt"/>
              <a:buAutoNum type="arabicPeriod"/>
            </a:pPr>
            <a:r>
              <a:rPr lang="da-DK" dirty="0" smtClean="0"/>
              <a:t>Plan kommer (</a:t>
            </a:r>
            <a:r>
              <a:rPr lang="da-DK" dirty="0" err="1" smtClean="0"/>
              <a:t>word</a:t>
            </a:r>
            <a:r>
              <a:rPr lang="da-DK" dirty="0"/>
              <a:t> </a:t>
            </a:r>
            <a:r>
              <a:rPr lang="da-DK" dirty="0" smtClean="0"/>
              <a:t>fil, kan mailes)</a:t>
            </a:r>
          </a:p>
          <a:p>
            <a:pPr marL="514350" indent="-514350">
              <a:buFont typeface="+mj-lt"/>
              <a:buAutoNum type="arabicPeriod"/>
            </a:pPr>
            <a:endParaRPr lang="da-DK" dirty="0" smtClean="0"/>
          </a:p>
          <a:p>
            <a:pPr marL="914400" lvl="1" indent="-514350">
              <a:buFont typeface="+mj-lt"/>
              <a:buAutoNum type="arabicPeriod"/>
            </a:pP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829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</a:t>
            </a:r>
            <a:r>
              <a:rPr lang="da-DK" dirty="0" smtClean="0"/>
              <a:t>esign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Link til demo model:</a:t>
            </a:r>
          </a:p>
          <a:p>
            <a:pPr lvl="1"/>
            <a:r>
              <a:rPr lang="da-DK" u="sng" dirty="0" smtClean="0">
                <a:hlinkClick r:id="rId2"/>
              </a:rPr>
              <a:t>http</a:t>
            </a:r>
            <a:r>
              <a:rPr lang="da-DK" u="sng" dirty="0">
                <a:hlinkClick r:id="rId2"/>
              </a:rPr>
              <a:t>://dsth.gyro.dk</a:t>
            </a:r>
            <a:r>
              <a:rPr lang="da-DK" u="sng" dirty="0" smtClean="0">
                <a:hlinkClick r:id="rId2"/>
              </a:rPr>
              <a:t>/</a:t>
            </a:r>
            <a:endParaRPr lang="da-DK" u="sng" dirty="0" smtClean="0"/>
          </a:p>
          <a:p>
            <a:pPr lvl="1"/>
            <a:endParaRPr lang="da-DK" u="sng" dirty="0" smtClean="0"/>
          </a:p>
          <a:p>
            <a:r>
              <a:rPr lang="da-DK" dirty="0"/>
              <a:t>Strukturering af stier og </a:t>
            </a:r>
            <a:r>
              <a:rPr lang="da-DK" dirty="0" err="1"/>
              <a:t>resultater:</a:t>
            </a:r>
            <a:r>
              <a:rPr lang="da-DK" u="sng" dirty="0" err="1">
                <a:hlinkClick r:id="rId3"/>
              </a:rPr>
              <a:t>https</a:t>
            </a:r>
            <a:r>
              <a:rPr lang="da-DK" u="sng" dirty="0">
                <a:hlinkClick r:id="rId3"/>
              </a:rPr>
              <a:t>://docs.google.com/spreadsheets/d/1v944LheBHSPj0mosiNfyCLxmtk4wiwAHH8SBYKQY0fo/edit?usp=sharing</a:t>
            </a:r>
            <a:endParaRPr lang="da-DK" u="sng" dirty="0"/>
          </a:p>
          <a:p>
            <a:pPr lvl="1"/>
            <a:endParaRPr lang="da-DK" u="sng" dirty="0"/>
          </a:p>
          <a:p>
            <a:pPr lvl="1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10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Demo af </a:t>
            </a:r>
            <a:r>
              <a:rPr lang="da-DK" dirty="0" err="1" smtClean="0"/>
              <a:t>APP’en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Forskellen på at skulle slå op og anvende </a:t>
            </a:r>
            <a:r>
              <a:rPr lang="da-DK" dirty="0" smtClean="0"/>
              <a:t>en APP</a:t>
            </a:r>
            <a:endParaRPr lang="da-DK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A4E-9E71-B347-9FDC-EFE65DF4FCE8}" type="datetime1">
              <a:rPr lang="da-DK" smtClean="0"/>
              <a:t>09/05/17</a:t>
            </a:fld>
            <a:endParaRPr lang="da-DK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88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r>
              <a:rPr lang="da-DK" dirty="0" smtClean="0"/>
              <a:t>Hvad øger risikoen for blødning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7824"/>
          </a:xfrm>
        </p:spPr>
        <p:txBody>
          <a:bodyPr>
            <a:normAutofit fontScale="55000" lnSpcReduction="20000"/>
          </a:bodyPr>
          <a:lstStyle/>
          <a:p>
            <a:r>
              <a:rPr lang="da-DK" sz="3600" dirty="0" smtClean="0"/>
              <a:t>Operationstype</a:t>
            </a:r>
          </a:p>
          <a:p>
            <a:r>
              <a:rPr lang="da-DK" sz="3600" dirty="0" smtClean="0"/>
              <a:t>Kirurgen?</a:t>
            </a:r>
          </a:p>
          <a:p>
            <a:r>
              <a:rPr lang="da-DK" sz="3600" dirty="0" smtClean="0"/>
              <a:t>Lille </a:t>
            </a:r>
            <a:r>
              <a:rPr lang="da-DK" sz="3600" dirty="0" err="1" smtClean="0"/>
              <a:t>incision</a:t>
            </a:r>
            <a:r>
              <a:rPr lang="da-DK" sz="3600" dirty="0" smtClean="0"/>
              <a:t> vs. stor </a:t>
            </a:r>
            <a:r>
              <a:rPr lang="da-DK" sz="3600" dirty="0" err="1" smtClean="0"/>
              <a:t>incision</a:t>
            </a:r>
            <a:r>
              <a:rPr lang="da-DK" sz="3600" dirty="0" smtClean="0"/>
              <a:t>? (kan blødningen kontrolleres?)</a:t>
            </a:r>
          </a:p>
          <a:p>
            <a:r>
              <a:rPr lang="da-DK" sz="3600" dirty="0" smtClean="0"/>
              <a:t>Alder</a:t>
            </a:r>
          </a:p>
          <a:p>
            <a:r>
              <a:rPr lang="da-DK" sz="3600" dirty="0" smtClean="0"/>
              <a:t>Nyrefunktion</a:t>
            </a:r>
          </a:p>
          <a:p>
            <a:r>
              <a:rPr lang="da-DK" sz="3600" b="1" dirty="0" smtClean="0"/>
              <a:t>Medicinen</a:t>
            </a:r>
          </a:p>
          <a:p>
            <a:r>
              <a:rPr lang="da-DK" sz="3600" dirty="0" smtClean="0"/>
              <a:t>Tidl. Blødning</a:t>
            </a:r>
          </a:p>
          <a:p>
            <a:r>
              <a:rPr lang="da-DK" sz="3600" dirty="0" smtClean="0"/>
              <a:t>Leversygdom</a:t>
            </a:r>
          </a:p>
          <a:p>
            <a:r>
              <a:rPr lang="da-DK" sz="3600" dirty="0" smtClean="0"/>
              <a:t>Cerebral </a:t>
            </a:r>
            <a:r>
              <a:rPr lang="da-DK" sz="3600" dirty="0" err="1"/>
              <a:t>amyloid</a:t>
            </a:r>
            <a:r>
              <a:rPr lang="da-DK" sz="3600" dirty="0"/>
              <a:t> </a:t>
            </a:r>
            <a:r>
              <a:rPr lang="da-DK" sz="3600" dirty="0" err="1" smtClean="0"/>
              <a:t>angiopati</a:t>
            </a:r>
            <a:endParaRPr lang="da-DK" sz="3600" dirty="0" smtClean="0"/>
          </a:p>
          <a:p>
            <a:r>
              <a:rPr lang="da-DK" sz="3600" dirty="0" smtClean="0"/>
              <a:t>Øget alkoholindtag</a:t>
            </a:r>
          </a:p>
          <a:p>
            <a:r>
              <a:rPr lang="da-DK" sz="3600" dirty="0" err="1" smtClean="0"/>
              <a:t>Endocarditis</a:t>
            </a:r>
            <a:endParaRPr lang="da-DK" sz="3600" dirty="0" smtClean="0"/>
          </a:p>
          <a:p>
            <a:r>
              <a:rPr lang="da-DK" sz="3600" dirty="0" smtClean="0"/>
              <a:t>Genetiske forhold</a:t>
            </a:r>
          </a:p>
          <a:p>
            <a:r>
              <a:rPr lang="da-DK" sz="3600" dirty="0" smtClean="0"/>
              <a:t>Øvrig </a:t>
            </a:r>
            <a:r>
              <a:rPr lang="da-DK" sz="3600" dirty="0" err="1" smtClean="0"/>
              <a:t>co-morbitet</a:t>
            </a:r>
            <a:endParaRPr lang="da-DK" sz="3600" dirty="0" smtClean="0"/>
          </a:p>
          <a:p>
            <a:r>
              <a:rPr lang="da-DK" sz="3600" dirty="0" smtClean="0"/>
              <a:t>Specielle forhold ved de thoraxkirurgiske/kardiologiske patienter, f.eks. ECC</a:t>
            </a:r>
          </a:p>
          <a:p>
            <a:r>
              <a:rPr lang="da-DK" sz="3600" dirty="0" smtClean="0"/>
              <a:t>Mv.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557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Patient nr. 1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70 årig mand med AFLI, </a:t>
            </a:r>
            <a:r>
              <a:rPr lang="da-DK" dirty="0" err="1" smtClean="0"/>
              <a:t>hypertension</a:t>
            </a:r>
            <a:r>
              <a:rPr lang="da-DK" dirty="0" smtClean="0"/>
              <a:t> samt artrose. Ellers </a:t>
            </a:r>
            <a:r>
              <a:rPr lang="da-DK" dirty="0" err="1" smtClean="0"/>
              <a:t>i.a</a:t>
            </a:r>
            <a:r>
              <a:rPr lang="da-DK" dirty="0" smtClean="0"/>
              <a:t>.</a:t>
            </a:r>
            <a:endParaRPr lang="da-DK" dirty="0"/>
          </a:p>
          <a:p>
            <a:r>
              <a:rPr lang="da-DK" dirty="0" smtClean="0"/>
              <a:t>Skal opereres den 27. januar 2016 med indsættelse af en </a:t>
            </a:r>
            <a:r>
              <a:rPr lang="da-DK" dirty="0" err="1" smtClean="0"/>
              <a:t>hoftealloplastik</a:t>
            </a:r>
            <a:r>
              <a:rPr lang="da-DK" dirty="0" smtClean="0"/>
              <a:t> </a:t>
            </a:r>
          </a:p>
          <a:p>
            <a:r>
              <a:rPr lang="da-DK" dirty="0" smtClean="0"/>
              <a:t>Får </a:t>
            </a:r>
            <a:r>
              <a:rPr lang="da-DK" dirty="0" err="1" smtClean="0"/>
              <a:t>tabl</a:t>
            </a:r>
            <a:r>
              <a:rPr lang="da-DK" dirty="0" smtClean="0"/>
              <a:t>. </a:t>
            </a:r>
            <a:r>
              <a:rPr lang="da-DK" dirty="0" err="1"/>
              <a:t>Dabigatran</a:t>
            </a:r>
            <a:r>
              <a:rPr lang="da-DK" dirty="0"/>
              <a:t> </a:t>
            </a:r>
            <a:r>
              <a:rPr lang="da-DK" dirty="0" err="1"/>
              <a:t>etexilate</a:t>
            </a:r>
            <a:r>
              <a:rPr lang="da-DK" dirty="0"/>
              <a:t> (</a:t>
            </a:r>
            <a:r>
              <a:rPr lang="da-DK" dirty="0" err="1"/>
              <a:t>Pradaxa</a:t>
            </a:r>
            <a:r>
              <a:rPr lang="da-DK" dirty="0" smtClean="0"/>
              <a:t>®) 150 mg * 2 </a:t>
            </a:r>
            <a:r>
              <a:rPr lang="da-DK" dirty="0" err="1" smtClean="0"/>
              <a:t>dgl</a:t>
            </a:r>
            <a:r>
              <a:rPr lang="da-DK" dirty="0" smtClean="0"/>
              <a:t>. (indikation: AFLI)</a:t>
            </a:r>
          </a:p>
          <a:p>
            <a:endParaRPr lang="da-DK" dirty="0"/>
          </a:p>
          <a:p>
            <a:r>
              <a:rPr lang="da-DK" dirty="0" smtClean="0"/>
              <a:t>Plan for den </a:t>
            </a:r>
            <a:r>
              <a:rPr lang="da-DK" dirty="0" err="1" smtClean="0"/>
              <a:t>antitrombotiske</a:t>
            </a:r>
            <a:r>
              <a:rPr lang="da-DK" dirty="0" smtClean="0"/>
              <a:t> behandling?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949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Patient nr. 1 (</a:t>
            </a:r>
            <a:r>
              <a:rPr lang="da-DK" dirty="0" err="1" smtClean="0"/>
              <a:t>cont</a:t>
            </a:r>
            <a:r>
              <a:rPr lang="da-DK" dirty="0" smtClean="0"/>
              <a:t>)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Anvendelse af PRAB-rapporten:</a:t>
            </a:r>
          </a:p>
          <a:p>
            <a:pPr lvl="1"/>
            <a:r>
              <a:rPr lang="da-DK" dirty="0" smtClean="0"/>
              <a:t>Slå op i rapporten (tag tid</a:t>
            </a:r>
            <a:r>
              <a:rPr lang="mr-IN" dirty="0" smtClean="0"/>
              <a:t>……</a:t>
            </a:r>
            <a:r>
              <a:rPr lang="da-DK" dirty="0" smtClean="0"/>
              <a:t>)</a:t>
            </a:r>
          </a:p>
          <a:p>
            <a:pPr lvl="2"/>
            <a:r>
              <a:rPr lang="da-DK" dirty="0" smtClean="0"/>
              <a:t>Find ud af risikoen ved proceduren, den </a:t>
            </a:r>
            <a:r>
              <a:rPr lang="da-DK" dirty="0" err="1" smtClean="0"/>
              <a:t>tromboemboliske</a:t>
            </a:r>
            <a:r>
              <a:rPr lang="da-DK" dirty="0" smtClean="0"/>
              <a:t> risiko samt medicinen (tabel 1, 19 og 20 samt omgivende tekst)</a:t>
            </a:r>
          </a:p>
          <a:p>
            <a:pPr lvl="2"/>
            <a:r>
              <a:rPr lang="da-DK" dirty="0" smtClean="0"/>
              <a:t>Kombiner disse informationer</a:t>
            </a:r>
          </a:p>
          <a:p>
            <a:pPr lvl="2"/>
            <a:r>
              <a:rPr lang="da-DK" dirty="0" smtClean="0"/>
              <a:t>Læg en plan </a:t>
            </a:r>
            <a:r>
              <a:rPr lang="mr-IN" dirty="0" smtClean="0"/>
              <a:t>–</a:t>
            </a:r>
            <a:r>
              <a:rPr lang="da-DK" dirty="0" smtClean="0"/>
              <a:t> dikter den </a:t>
            </a:r>
            <a:r>
              <a:rPr lang="mr-IN" dirty="0" smtClean="0"/>
              <a:t>–</a:t>
            </a:r>
            <a:r>
              <a:rPr lang="da-DK" dirty="0" smtClean="0"/>
              <a:t> brev til pt./ind i EPJ</a:t>
            </a:r>
          </a:p>
          <a:p>
            <a:r>
              <a:rPr lang="da-DK" dirty="0" smtClean="0"/>
              <a:t>Anvendelse af </a:t>
            </a:r>
            <a:r>
              <a:rPr lang="da-DK" dirty="0" err="1" smtClean="0"/>
              <a:t>APP’en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1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Patient nr. 2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45 årig mand med en mekanisk </a:t>
            </a:r>
            <a:r>
              <a:rPr lang="da-DK" dirty="0" err="1" smtClean="0"/>
              <a:t>mitralklap</a:t>
            </a:r>
            <a:r>
              <a:rPr lang="da-DK" dirty="0" smtClean="0"/>
              <a:t> (indsat i 2005 pga. </a:t>
            </a:r>
            <a:r>
              <a:rPr lang="da-DK" dirty="0" err="1" smtClean="0"/>
              <a:t>endocarditis</a:t>
            </a:r>
            <a:r>
              <a:rPr lang="da-DK" dirty="0" smtClean="0"/>
              <a:t>) samt </a:t>
            </a:r>
            <a:r>
              <a:rPr lang="da-DK" dirty="0" err="1" smtClean="0"/>
              <a:t>hypertension</a:t>
            </a:r>
            <a:endParaRPr lang="da-DK" dirty="0"/>
          </a:p>
          <a:p>
            <a:r>
              <a:rPr lang="da-DK" dirty="0" smtClean="0"/>
              <a:t>Skal den </a:t>
            </a:r>
            <a:r>
              <a:rPr lang="da-DK" dirty="0"/>
              <a:t>2</a:t>
            </a:r>
            <a:r>
              <a:rPr lang="da-DK" dirty="0" smtClean="0"/>
              <a:t>7. januar 2016 have foretaget en leverbiopsi pga. mistanke om levercancer</a:t>
            </a:r>
          </a:p>
          <a:p>
            <a:r>
              <a:rPr lang="da-DK" dirty="0" smtClean="0"/>
              <a:t>Får </a:t>
            </a:r>
            <a:r>
              <a:rPr lang="da-DK" dirty="0" err="1" smtClean="0"/>
              <a:t>tabl</a:t>
            </a:r>
            <a:r>
              <a:rPr lang="da-DK" dirty="0" smtClean="0"/>
              <a:t>. </a:t>
            </a:r>
            <a:r>
              <a:rPr lang="da-DK" dirty="0" err="1" smtClean="0"/>
              <a:t>warfarin</a:t>
            </a:r>
            <a:r>
              <a:rPr lang="da-DK" dirty="0" smtClean="0"/>
              <a:t> (</a:t>
            </a:r>
            <a:r>
              <a:rPr lang="da-DK" dirty="0" err="1" smtClean="0"/>
              <a:t>Marevan</a:t>
            </a:r>
            <a:r>
              <a:rPr lang="da-DK" dirty="0" smtClean="0"/>
              <a:t>®) </a:t>
            </a:r>
            <a:r>
              <a:rPr lang="da-DK" dirty="0" err="1" smtClean="0"/>
              <a:t>dgl</a:t>
            </a:r>
            <a:r>
              <a:rPr lang="da-DK" dirty="0" smtClean="0"/>
              <a:t>. samt </a:t>
            </a:r>
            <a:r>
              <a:rPr lang="da-DK" dirty="0" err="1" smtClean="0"/>
              <a:t>tabl</a:t>
            </a:r>
            <a:r>
              <a:rPr lang="da-DK" dirty="0" smtClean="0"/>
              <a:t>. </a:t>
            </a:r>
            <a:r>
              <a:rPr lang="da-DK" dirty="0" err="1" smtClean="0"/>
              <a:t>Magnyl</a:t>
            </a:r>
            <a:r>
              <a:rPr lang="da-DK" dirty="0" smtClean="0"/>
              <a:t> 75 mg * 1. (indikation: mekanisk hjerteklap)</a:t>
            </a:r>
          </a:p>
          <a:p>
            <a:endParaRPr lang="da-DK" dirty="0"/>
          </a:p>
          <a:p>
            <a:r>
              <a:rPr lang="da-DK" dirty="0" smtClean="0"/>
              <a:t>Plan for den </a:t>
            </a:r>
            <a:r>
              <a:rPr lang="da-DK" dirty="0" err="1" smtClean="0"/>
              <a:t>antitrombotiske</a:t>
            </a:r>
            <a:r>
              <a:rPr lang="da-DK" dirty="0" smtClean="0"/>
              <a:t> behandling?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33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Patient nr. 2 (</a:t>
            </a:r>
            <a:r>
              <a:rPr lang="da-DK" dirty="0" err="1" smtClean="0"/>
              <a:t>cont</a:t>
            </a:r>
            <a:r>
              <a:rPr lang="da-DK" dirty="0" smtClean="0"/>
              <a:t>.)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Anvendelse </a:t>
            </a:r>
            <a:r>
              <a:rPr lang="da-DK" dirty="0"/>
              <a:t>af PRAB-rapporten:</a:t>
            </a:r>
          </a:p>
          <a:p>
            <a:pPr lvl="1"/>
            <a:r>
              <a:rPr lang="da-DK" dirty="0"/>
              <a:t>Slå op i rapporten (tag tid</a:t>
            </a:r>
            <a:r>
              <a:rPr lang="mr-IN" dirty="0"/>
              <a:t>……</a:t>
            </a:r>
            <a:r>
              <a:rPr lang="da-DK" dirty="0"/>
              <a:t>)</a:t>
            </a:r>
          </a:p>
          <a:p>
            <a:pPr lvl="2"/>
            <a:r>
              <a:rPr lang="da-DK" dirty="0"/>
              <a:t>Find ud af risikoen ved proceduren, den </a:t>
            </a:r>
            <a:r>
              <a:rPr lang="da-DK" dirty="0" err="1"/>
              <a:t>tromboemboliske</a:t>
            </a:r>
            <a:r>
              <a:rPr lang="da-DK" dirty="0"/>
              <a:t> risiko samt medicinen (</a:t>
            </a:r>
            <a:r>
              <a:rPr lang="da-DK" dirty="0" smtClean="0"/>
              <a:t>tabel 10, 19, 26 og 27)</a:t>
            </a:r>
            <a:endParaRPr lang="da-DK" dirty="0"/>
          </a:p>
          <a:p>
            <a:pPr lvl="2"/>
            <a:r>
              <a:rPr lang="da-DK" dirty="0"/>
              <a:t>Kombiner disse informationer</a:t>
            </a:r>
          </a:p>
          <a:p>
            <a:pPr lvl="2"/>
            <a:r>
              <a:rPr lang="da-DK" dirty="0"/>
              <a:t>Læg en plan </a:t>
            </a:r>
            <a:r>
              <a:rPr lang="mr-IN" dirty="0"/>
              <a:t>–</a:t>
            </a:r>
            <a:r>
              <a:rPr lang="da-DK" dirty="0"/>
              <a:t> dikter den </a:t>
            </a:r>
            <a:r>
              <a:rPr lang="mr-IN" dirty="0"/>
              <a:t>–</a:t>
            </a:r>
            <a:r>
              <a:rPr lang="da-DK" dirty="0"/>
              <a:t> brev til pt./ind i EPJ</a:t>
            </a:r>
          </a:p>
          <a:p>
            <a:r>
              <a:rPr lang="da-DK" dirty="0"/>
              <a:t>Anvendelse af </a:t>
            </a:r>
            <a:r>
              <a:rPr lang="da-DK" dirty="0" err="1"/>
              <a:t>APP’en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598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Hvad er tilgængeligt og hvad er på vej?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Bridging</a:t>
            </a:r>
            <a:endParaRPr lang="da-DK" dirty="0" smtClean="0"/>
          </a:p>
          <a:p>
            <a:r>
              <a:rPr lang="da-DK" dirty="0" smtClean="0"/>
              <a:t>Risikovurdering </a:t>
            </a:r>
            <a:r>
              <a:rPr lang="da-DK" dirty="0"/>
              <a:t>og anbefaling af tromboseprofylakse til </a:t>
            </a:r>
            <a:r>
              <a:rPr lang="da-DK" dirty="0" smtClean="0"/>
              <a:t>gravide</a:t>
            </a:r>
          </a:p>
          <a:p>
            <a:r>
              <a:rPr lang="da-DK" dirty="0" smtClean="0"/>
              <a:t>Risikoen for venøs trombose (VTE)</a:t>
            </a:r>
          </a:p>
          <a:p>
            <a:r>
              <a:rPr lang="da-DK" dirty="0" smtClean="0"/>
              <a:t>Blødning (diagnostik og behandling)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1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el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eaLnBrk="1" hangingPunct="1"/>
            <a:r>
              <a:rPr lang="da-DK" smtClean="0"/>
              <a:t>Spørgsmål……….</a:t>
            </a:r>
          </a:p>
        </p:txBody>
      </p:sp>
      <p:pic>
        <p:nvPicPr>
          <p:cNvPr id="3" name="Pladsholder til indhold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" r="416"/>
          <a:stretch/>
        </p:blipFill>
        <p:spPr>
          <a:xfrm>
            <a:off x="323397" y="1498429"/>
            <a:ext cx="8627407" cy="4083462"/>
          </a:xfrm>
        </p:spPr>
      </p:pic>
      <p:sp>
        <p:nvSpPr>
          <p:cNvPr id="4" name="Tekstfelt 3"/>
          <p:cNvSpPr txBox="1"/>
          <p:nvPr/>
        </p:nvSpPr>
        <p:spPr>
          <a:xfrm>
            <a:off x="4422799" y="5788002"/>
            <a:ext cx="2985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 smtClean="0"/>
              <a:t>E-mail: </a:t>
            </a:r>
            <a:r>
              <a:rPr lang="da-DK" sz="2400" dirty="0" err="1" smtClean="0"/>
              <a:t>tdc@clin.au.dk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8929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Ekstra slides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614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59066"/>
            <a:ext cx="8229600" cy="300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boks 4"/>
          <p:cNvSpPr txBox="1"/>
          <p:nvPr/>
        </p:nvSpPr>
        <p:spPr>
          <a:xfrm>
            <a:off x="649480" y="5367296"/>
            <a:ext cx="293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/>
              <a:t>Reference: PRAB 2011,  side 24</a:t>
            </a:r>
            <a:endParaRPr lang="da-DK" sz="1400" dirty="0"/>
          </a:p>
        </p:txBody>
      </p:sp>
      <p:sp>
        <p:nvSpPr>
          <p:cNvPr id="2" name="Tekstfelt 1"/>
          <p:cNvSpPr txBox="1"/>
          <p:nvPr/>
        </p:nvSpPr>
        <p:spPr>
          <a:xfrm>
            <a:off x="2827867" y="623156"/>
            <a:ext cx="391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 err="1" smtClean="0"/>
              <a:t>Bridging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122763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48</a:t>
            </a:fld>
            <a:endParaRPr lang="da-DK"/>
          </a:p>
        </p:txBody>
      </p:sp>
      <p:pic>
        <p:nvPicPr>
          <p:cNvPr id="7" name="Pladsholder til indhold 3"/>
          <p:cNvPicPr>
            <a:picLocks noChangeAspect="1"/>
          </p:cNvPicPr>
          <p:nvPr/>
        </p:nvPicPr>
        <p:blipFill rotWithShape="1">
          <a:blip r:embed="rId2"/>
          <a:srcRect l="786" t="-244" r="-2104" b="-28300"/>
          <a:stretch/>
        </p:blipFill>
        <p:spPr>
          <a:xfrm>
            <a:off x="1827838" y="94710"/>
            <a:ext cx="6025767" cy="744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0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</a:t>
            </a:r>
            <a:r>
              <a:rPr lang="da-DK" dirty="0" smtClean="0"/>
              <a:t>edicinen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5</a:t>
            </a:fld>
            <a:endParaRPr lang="da-DK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7824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da-DK" b="1" dirty="0" err="1" smtClean="0"/>
              <a:t>Antitrombotisk</a:t>
            </a:r>
            <a:r>
              <a:rPr lang="da-DK" b="1" dirty="0" smtClean="0"/>
              <a:t> medicin:</a:t>
            </a:r>
          </a:p>
          <a:p>
            <a:pPr lvl="1"/>
            <a:r>
              <a:rPr lang="da-DK" u="sng" dirty="0" smtClean="0"/>
              <a:t>Antikoagulerende </a:t>
            </a:r>
            <a:r>
              <a:rPr lang="da-DK" u="sng" dirty="0"/>
              <a:t>medicin:</a:t>
            </a:r>
          </a:p>
          <a:p>
            <a:pPr lvl="2"/>
            <a:r>
              <a:rPr lang="da-DK" dirty="0" err="1" smtClean="0"/>
              <a:t>Kumariner</a:t>
            </a:r>
            <a:r>
              <a:rPr lang="da-DK" dirty="0" smtClean="0"/>
              <a:t> </a:t>
            </a:r>
            <a:r>
              <a:rPr lang="da-DK" dirty="0"/>
              <a:t>(</a:t>
            </a:r>
            <a:r>
              <a:rPr lang="da-DK" dirty="0" err="1"/>
              <a:t>warfarin</a:t>
            </a:r>
            <a:r>
              <a:rPr lang="da-DK" dirty="0"/>
              <a:t> (</a:t>
            </a:r>
            <a:r>
              <a:rPr lang="da-DK" dirty="0" err="1"/>
              <a:t>Marevan</a:t>
            </a:r>
            <a:r>
              <a:rPr lang="da-DK" dirty="0"/>
              <a:t>®), </a:t>
            </a:r>
            <a:r>
              <a:rPr lang="da-DK" dirty="0" err="1"/>
              <a:t>phenprocoumon</a:t>
            </a:r>
            <a:r>
              <a:rPr lang="da-DK" dirty="0"/>
              <a:t> (</a:t>
            </a:r>
            <a:r>
              <a:rPr lang="da-DK" dirty="0" err="1"/>
              <a:t>Marcoumar</a:t>
            </a:r>
            <a:r>
              <a:rPr lang="da-DK" dirty="0"/>
              <a:t>®): Vitamin K-Antagonist (VKA</a:t>
            </a:r>
            <a:r>
              <a:rPr lang="da-DK" dirty="0" smtClean="0"/>
              <a:t>)</a:t>
            </a:r>
          </a:p>
          <a:p>
            <a:pPr lvl="2"/>
            <a:r>
              <a:rPr lang="da-DK" dirty="0" smtClean="0"/>
              <a:t>Non Vitamin K antagonister (NOAK):</a:t>
            </a:r>
          </a:p>
          <a:p>
            <a:pPr lvl="3"/>
            <a:r>
              <a:rPr lang="da-DK" dirty="0" err="1" smtClean="0"/>
              <a:t>Dabigatran</a:t>
            </a:r>
            <a:r>
              <a:rPr lang="da-DK" dirty="0" smtClean="0"/>
              <a:t> </a:t>
            </a:r>
            <a:r>
              <a:rPr lang="da-DK" dirty="0" err="1"/>
              <a:t>etexilate</a:t>
            </a:r>
            <a:r>
              <a:rPr lang="da-DK" dirty="0"/>
              <a:t> (</a:t>
            </a:r>
            <a:r>
              <a:rPr lang="da-DK" dirty="0" err="1"/>
              <a:t>Pradaxa</a:t>
            </a:r>
            <a:r>
              <a:rPr lang="da-DK" dirty="0"/>
              <a:t>®)</a:t>
            </a:r>
          </a:p>
          <a:p>
            <a:pPr lvl="3"/>
            <a:r>
              <a:rPr lang="da-DK" dirty="0" err="1"/>
              <a:t>Apixaban</a:t>
            </a:r>
            <a:r>
              <a:rPr lang="da-DK" dirty="0"/>
              <a:t> (</a:t>
            </a:r>
            <a:r>
              <a:rPr lang="da-DK" dirty="0" err="1"/>
              <a:t>Eliquis</a:t>
            </a:r>
            <a:r>
              <a:rPr lang="da-DK" dirty="0"/>
              <a:t>®)</a:t>
            </a:r>
          </a:p>
          <a:p>
            <a:pPr lvl="3"/>
            <a:r>
              <a:rPr lang="da-DK" dirty="0" err="1"/>
              <a:t>Rivaroxaban</a:t>
            </a:r>
            <a:r>
              <a:rPr lang="da-DK" dirty="0"/>
              <a:t> (</a:t>
            </a:r>
            <a:r>
              <a:rPr lang="da-DK" dirty="0" err="1"/>
              <a:t>Xarelto</a:t>
            </a:r>
            <a:r>
              <a:rPr lang="da-DK" dirty="0"/>
              <a:t>®</a:t>
            </a:r>
            <a:r>
              <a:rPr lang="da-DK" dirty="0" smtClean="0"/>
              <a:t>)</a:t>
            </a:r>
          </a:p>
          <a:p>
            <a:pPr lvl="3"/>
            <a:r>
              <a:rPr lang="da-DK" dirty="0" err="1"/>
              <a:t>Edoxaban</a:t>
            </a:r>
            <a:r>
              <a:rPr lang="da-DK" dirty="0"/>
              <a:t> (</a:t>
            </a:r>
            <a:r>
              <a:rPr lang="da-DK" dirty="0" err="1"/>
              <a:t>Lixiana</a:t>
            </a:r>
            <a:r>
              <a:rPr lang="da-DK" dirty="0"/>
              <a:t>®) </a:t>
            </a:r>
            <a:endParaRPr lang="da-DK" dirty="0" smtClean="0"/>
          </a:p>
          <a:p>
            <a:pPr lvl="2"/>
            <a:r>
              <a:rPr lang="da-DK" dirty="0" err="1"/>
              <a:t>Fondaparinuxnatrium</a:t>
            </a:r>
            <a:r>
              <a:rPr lang="da-DK" dirty="0"/>
              <a:t> (</a:t>
            </a:r>
            <a:r>
              <a:rPr lang="da-DK" dirty="0" err="1"/>
              <a:t>Arixtra</a:t>
            </a:r>
            <a:r>
              <a:rPr lang="da-DK" dirty="0"/>
              <a:t>®</a:t>
            </a:r>
            <a:r>
              <a:rPr lang="da-DK" dirty="0" smtClean="0"/>
              <a:t>)</a:t>
            </a:r>
            <a:endParaRPr lang="da-DK" dirty="0"/>
          </a:p>
          <a:p>
            <a:pPr lvl="2"/>
            <a:r>
              <a:rPr lang="da-DK" dirty="0"/>
              <a:t>Lavmolekylært </a:t>
            </a:r>
            <a:r>
              <a:rPr lang="da-DK" dirty="0" err="1"/>
              <a:t>heparin</a:t>
            </a:r>
            <a:r>
              <a:rPr lang="da-DK" dirty="0"/>
              <a:t> (LMWH</a:t>
            </a:r>
            <a:r>
              <a:rPr lang="da-DK" dirty="0" smtClean="0"/>
              <a:t>)</a:t>
            </a:r>
          </a:p>
          <a:p>
            <a:pPr lvl="2"/>
            <a:r>
              <a:rPr lang="da-DK" dirty="0" err="1"/>
              <a:t>H</a:t>
            </a:r>
            <a:r>
              <a:rPr lang="da-DK" dirty="0" err="1" smtClean="0"/>
              <a:t>eparin</a:t>
            </a:r>
            <a:endParaRPr lang="da-DK" dirty="0"/>
          </a:p>
          <a:p>
            <a:pPr lvl="1"/>
            <a:r>
              <a:rPr lang="da-DK" u="sng" dirty="0" smtClean="0"/>
              <a:t>Trombocytfunktionshæmmere:</a:t>
            </a:r>
            <a:endParaRPr lang="da-DK" u="sng" dirty="0"/>
          </a:p>
          <a:p>
            <a:pPr lvl="2"/>
            <a:r>
              <a:rPr lang="da-DK" dirty="0"/>
              <a:t>ASA/</a:t>
            </a:r>
            <a:r>
              <a:rPr lang="da-DK" dirty="0" err="1" smtClean="0"/>
              <a:t>magnyl</a:t>
            </a:r>
            <a:endParaRPr lang="da-DK" dirty="0" smtClean="0"/>
          </a:p>
          <a:p>
            <a:pPr lvl="2"/>
            <a:r>
              <a:rPr lang="da-DK" dirty="0" err="1"/>
              <a:t>Dipyridamol</a:t>
            </a:r>
            <a:r>
              <a:rPr lang="da-DK" dirty="0"/>
              <a:t> (</a:t>
            </a:r>
            <a:r>
              <a:rPr lang="da-DK" dirty="0" err="1"/>
              <a:t>Persantin</a:t>
            </a:r>
            <a:r>
              <a:rPr lang="da-DK" dirty="0"/>
              <a:t>®</a:t>
            </a:r>
            <a:r>
              <a:rPr lang="da-DK" dirty="0" smtClean="0"/>
              <a:t>)</a:t>
            </a:r>
            <a:endParaRPr lang="da-DK" dirty="0"/>
          </a:p>
          <a:p>
            <a:pPr lvl="2"/>
            <a:r>
              <a:rPr lang="da-DK" dirty="0"/>
              <a:t>Clopidogrel (</a:t>
            </a:r>
            <a:r>
              <a:rPr lang="da-DK" dirty="0" err="1"/>
              <a:t>Plavix</a:t>
            </a:r>
            <a:r>
              <a:rPr lang="da-DK" dirty="0"/>
              <a:t>®)</a:t>
            </a:r>
          </a:p>
          <a:p>
            <a:pPr lvl="2"/>
            <a:r>
              <a:rPr lang="da-DK" dirty="0"/>
              <a:t>Ticagrelor (</a:t>
            </a:r>
            <a:r>
              <a:rPr lang="da-DK" dirty="0" err="1"/>
              <a:t>Brilique</a:t>
            </a:r>
            <a:r>
              <a:rPr lang="da-DK" dirty="0"/>
              <a:t>®)</a:t>
            </a:r>
          </a:p>
          <a:p>
            <a:pPr lvl="2"/>
            <a:r>
              <a:rPr lang="da-DK" dirty="0"/>
              <a:t>Prasugrel (</a:t>
            </a:r>
            <a:r>
              <a:rPr lang="da-DK" dirty="0" err="1"/>
              <a:t>Efient</a:t>
            </a:r>
            <a:r>
              <a:rPr lang="da-DK" dirty="0"/>
              <a:t>®) </a:t>
            </a:r>
          </a:p>
          <a:p>
            <a:pPr lvl="2"/>
            <a:r>
              <a:rPr lang="da-DK" dirty="0" err="1"/>
              <a:t>Vorapaxar</a:t>
            </a:r>
            <a:r>
              <a:rPr lang="da-DK" dirty="0"/>
              <a:t> (</a:t>
            </a:r>
            <a:r>
              <a:rPr lang="da-DK" dirty="0" err="1" smtClean="0"/>
              <a:t>Zontivity</a:t>
            </a:r>
            <a:r>
              <a:rPr lang="da-DK" dirty="0"/>
              <a:t>®</a:t>
            </a:r>
            <a:r>
              <a:rPr lang="da-DK" dirty="0" smtClean="0"/>
              <a:t>) </a:t>
            </a:r>
            <a:r>
              <a:rPr lang="da-DK" dirty="0"/>
              <a:t>(pt. ikke indregistreret i DK)</a:t>
            </a:r>
          </a:p>
          <a:p>
            <a:pPr lvl="2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8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Medicinen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Alt </a:t>
            </a:r>
            <a:r>
              <a:rPr lang="da-DK" dirty="0" err="1" smtClean="0"/>
              <a:t>antitrombotisk</a:t>
            </a:r>
            <a:r>
              <a:rPr lang="da-DK" dirty="0" smtClean="0"/>
              <a:t> medicin øger risikoen for større blødning under et </a:t>
            </a:r>
            <a:r>
              <a:rPr lang="da-DK" dirty="0" err="1" smtClean="0"/>
              <a:t>invasivt</a:t>
            </a:r>
            <a:r>
              <a:rPr lang="da-DK" dirty="0" smtClean="0"/>
              <a:t> / operativt indgreb, f.eks.:</a:t>
            </a:r>
          </a:p>
          <a:p>
            <a:pPr lvl="1"/>
            <a:r>
              <a:rPr lang="da-DK" dirty="0" smtClean="0"/>
              <a:t>ASA: 4 – 5 %</a:t>
            </a:r>
          </a:p>
          <a:p>
            <a:pPr lvl="1"/>
            <a:r>
              <a:rPr lang="da-DK" dirty="0" smtClean="0"/>
              <a:t>LMWH: 2 – 4 %</a:t>
            </a:r>
          </a:p>
          <a:p>
            <a:pPr lvl="1"/>
            <a:r>
              <a:rPr lang="da-DK" dirty="0" err="1" smtClean="0"/>
              <a:t>Abciximab</a:t>
            </a:r>
            <a:r>
              <a:rPr lang="da-DK" dirty="0" smtClean="0"/>
              <a:t>: ca. 25 %</a:t>
            </a:r>
          </a:p>
          <a:p>
            <a:pPr lvl="1"/>
            <a:r>
              <a:rPr lang="da-DK" dirty="0" smtClean="0"/>
              <a:t>NOAK: 2 – 3 % (?)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845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Guidelines / instrukser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199" y="1600200"/>
            <a:ext cx="8462035" cy="4525963"/>
          </a:xfrm>
        </p:spPr>
        <p:txBody>
          <a:bodyPr>
            <a:normAutofit fontScale="92500" lnSpcReduction="20000"/>
          </a:bodyPr>
          <a:lstStyle/>
          <a:p>
            <a:r>
              <a:rPr lang="da-DK" dirty="0" smtClean="0"/>
              <a:t>PRAB-rapporten (</a:t>
            </a:r>
            <a:r>
              <a:rPr lang="da-DK" u="sng" dirty="0" err="1">
                <a:solidFill>
                  <a:srgbClr val="3366FF"/>
                </a:solidFill>
              </a:rPr>
              <a:t>www.dsth.dk</a:t>
            </a:r>
            <a:r>
              <a:rPr lang="da-DK" dirty="0" smtClean="0"/>
              <a:t>)</a:t>
            </a:r>
          </a:p>
          <a:p>
            <a:r>
              <a:rPr lang="da-DK" dirty="0" smtClean="0"/>
              <a:t>NBV på </a:t>
            </a:r>
            <a:r>
              <a:rPr lang="da-DK" dirty="0" smtClean="0">
                <a:hlinkClick r:id="rId2"/>
              </a:rPr>
              <a:t>www.cardio.dk</a:t>
            </a:r>
            <a:endParaRPr lang="da-DK" dirty="0" smtClean="0"/>
          </a:p>
          <a:p>
            <a:r>
              <a:rPr lang="da-DK" dirty="0" err="1" smtClean="0"/>
              <a:t>Trombokardiologirapporten</a:t>
            </a:r>
            <a:r>
              <a:rPr lang="da-DK" dirty="0" smtClean="0"/>
              <a:t> (</a:t>
            </a:r>
            <a:r>
              <a:rPr lang="da-DK" dirty="0" smtClean="0">
                <a:hlinkClick r:id="rId2"/>
              </a:rPr>
              <a:t>www.cardio.dk</a:t>
            </a:r>
            <a:r>
              <a:rPr lang="da-DK" dirty="0" smtClean="0"/>
              <a:t> eller </a:t>
            </a:r>
            <a:r>
              <a:rPr lang="da-DK" dirty="0">
                <a:hlinkClick r:id="rId3"/>
              </a:rPr>
              <a:t>www.dsth.dk</a:t>
            </a:r>
            <a:r>
              <a:rPr lang="da-DK" dirty="0" smtClean="0"/>
              <a:t>)</a:t>
            </a:r>
            <a:endParaRPr lang="da-DK" dirty="0"/>
          </a:p>
          <a:p>
            <a:pPr marL="0" indent="0">
              <a:buNone/>
            </a:pPr>
            <a:endParaRPr lang="da-DK" b="1" dirty="0" smtClean="0"/>
          </a:p>
          <a:p>
            <a:pPr marL="0" indent="0">
              <a:buNone/>
            </a:pPr>
            <a:r>
              <a:rPr lang="da-DK" b="1" dirty="0" smtClean="0"/>
              <a:t>Risikoen for blødning og </a:t>
            </a:r>
            <a:r>
              <a:rPr lang="da-DK" b="1" dirty="0" err="1" smtClean="0"/>
              <a:t>trombembolier</a:t>
            </a:r>
            <a:r>
              <a:rPr lang="da-DK" b="1" dirty="0" smtClean="0"/>
              <a:t> før-, under- og efter et </a:t>
            </a:r>
            <a:r>
              <a:rPr lang="da-DK" b="1" dirty="0" err="1" smtClean="0"/>
              <a:t>invasivt</a:t>
            </a:r>
            <a:r>
              <a:rPr lang="da-DK" b="1" dirty="0" smtClean="0"/>
              <a:t>/operativt indgreb</a:t>
            </a:r>
          </a:p>
          <a:p>
            <a:pPr marL="0" indent="0">
              <a:buNone/>
            </a:pPr>
            <a:endParaRPr lang="da-DK" b="1" dirty="0" smtClean="0"/>
          </a:p>
          <a:p>
            <a:pPr marL="0" indent="0">
              <a:buNone/>
            </a:pPr>
            <a:r>
              <a:rPr lang="da-DK" b="1" dirty="0" smtClean="0"/>
              <a:t>Præ-, </a:t>
            </a:r>
            <a:r>
              <a:rPr lang="da-DK" b="1" dirty="0" err="1" smtClean="0"/>
              <a:t>peri</a:t>
            </a:r>
            <a:r>
              <a:rPr lang="da-DK" b="1" dirty="0" smtClean="0"/>
              <a:t>-, og postoperative behandling hænger uløseligt sammen</a:t>
            </a:r>
            <a:endParaRPr lang="da-DK" b="1" dirty="0"/>
          </a:p>
          <a:p>
            <a:pPr marL="0" indent="0">
              <a:buNone/>
            </a:pPr>
            <a:endParaRPr lang="da-DK" b="1" dirty="0" smtClean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9413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PRAB-rapporten</a:t>
            </a:r>
            <a:endParaRPr lang="da-DK" dirty="0"/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8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01" y="1488429"/>
            <a:ext cx="4158499" cy="5369571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4884106" y="2216039"/>
            <a:ext cx="380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Kan downloades / ses på </a:t>
            </a:r>
            <a:r>
              <a:rPr lang="da-DK" dirty="0">
                <a:hlinkClick r:id="rId3"/>
              </a:rPr>
              <a:t>www.dsth.dk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576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PRAB-rapporten</a:t>
            </a: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570" t="209" r="147"/>
          <a:stretch/>
        </p:blipFill>
        <p:spPr>
          <a:xfrm>
            <a:off x="457200" y="1505931"/>
            <a:ext cx="7647308" cy="3507305"/>
          </a:xfr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1DEE-7A1B-254F-AC97-5DDF8F58A938}" type="datetime1">
              <a:rPr lang="da-DK" smtClean="0"/>
              <a:t>09/05/17</a:t>
            </a:fld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68457-47AA-4B41-B959-E1B963ECA36F}" type="slidenum">
              <a:rPr lang="da-DK" smtClean="0"/>
              <a:t>9</a:t>
            </a:fld>
            <a:endParaRPr lang="da-DK"/>
          </a:p>
        </p:txBody>
      </p:sp>
      <p:sp>
        <p:nvSpPr>
          <p:cNvPr id="7" name="Tekstfelt 6"/>
          <p:cNvSpPr txBox="1"/>
          <p:nvPr/>
        </p:nvSpPr>
        <p:spPr>
          <a:xfrm>
            <a:off x="994781" y="5236463"/>
            <a:ext cx="4942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 dirty="0" smtClean="0"/>
              <a:t>Udkom i 2007</a:t>
            </a:r>
          </a:p>
          <a:p>
            <a:pPr marL="285750" indent="-285750">
              <a:buFont typeface="Arial"/>
              <a:buChar char="•"/>
            </a:pPr>
            <a:r>
              <a:rPr lang="da-DK" dirty="0"/>
              <a:t>R</a:t>
            </a:r>
            <a:r>
              <a:rPr lang="da-DK" dirty="0" smtClean="0"/>
              <a:t>evideret i 2011</a:t>
            </a:r>
            <a:endParaRPr lang="da-DK" dirty="0"/>
          </a:p>
          <a:p>
            <a:pPr marL="285750" indent="-285750">
              <a:buFont typeface="Arial"/>
              <a:buChar char="•"/>
            </a:pPr>
            <a:r>
              <a:rPr lang="da-DK" dirty="0" smtClean="0"/>
              <a:t>Er kommet i en ny revideret udgave primo 2017 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179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1219</Words>
  <Application>Microsoft Macintosh PowerPoint</Application>
  <PresentationFormat>Skærmshow (4:3)</PresentationFormat>
  <Paragraphs>275</Paragraphs>
  <Slides>48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48</vt:i4>
      </vt:variant>
    </vt:vector>
  </HeadingPairs>
  <TitlesOfParts>
    <vt:vector size="54" baseType="lpstr">
      <vt:lpstr>Arial</vt:lpstr>
      <vt:lpstr>Calibri</vt:lpstr>
      <vt:lpstr>Helvetica</vt:lpstr>
      <vt:lpstr>Mangal</vt:lpstr>
      <vt:lpstr>ＭＳ Ｐゴシック</vt:lpstr>
      <vt:lpstr>Kontortema</vt:lpstr>
      <vt:lpstr> Smartphone application for AK bridging  (bridging APP)   </vt:lpstr>
      <vt:lpstr>Disposition</vt:lpstr>
      <vt:lpstr>Problemet…….</vt:lpstr>
      <vt:lpstr>Hvad øger risikoen for blødning</vt:lpstr>
      <vt:lpstr>Medicinen</vt:lpstr>
      <vt:lpstr>Medicinen</vt:lpstr>
      <vt:lpstr>Guidelines / instrukser</vt:lpstr>
      <vt:lpstr>PRAB-rapporten</vt:lpstr>
      <vt:lpstr>PRAB-rapporten</vt:lpstr>
      <vt:lpstr>Den nye PRAB - rapport</vt:lpstr>
      <vt:lpstr>DSTH og 16 andre videnskabelige selskaber</vt:lpstr>
      <vt:lpstr>Hvorfor så PRAB</vt:lpstr>
      <vt:lpstr>Væsentlige ændringer i den nye  PRAB – rapport (1)</vt:lpstr>
      <vt:lpstr>Væsentlige ændringer i den nye  PRAB – rapport (2)</vt:lpstr>
      <vt:lpstr>Den nye PRAB – rapport</vt:lpstr>
      <vt:lpstr>Indhold</vt:lpstr>
      <vt:lpstr>Generelle forbehold/begræsninger  Traditioner vs medicinsk evidens</vt:lpstr>
      <vt:lpstr>PowerPoint-præsentation</vt:lpstr>
      <vt:lpstr>PowerPoint-præsentation</vt:lpstr>
      <vt:lpstr>Detektion/Monitorering af lægemidlers tilstedeværelse</vt:lpstr>
      <vt:lpstr>Procedurespecifikke vejledninger</vt:lpstr>
      <vt:lpstr>Elektive invasive indgreb</vt:lpstr>
      <vt:lpstr>Akutte invasive indgreb</vt:lpstr>
      <vt:lpstr>NAB</vt:lpstr>
      <vt:lpstr>CVK og lumbalpunktur</vt:lpstr>
      <vt:lpstr>Trombocythæmmende behandling og perioperativ håndtering</vt:lpstr>
      <vt:lpstr>Trombocythæmmende behandling</vt:lpstr>
      <vt:lpstr>PRAB - rapporten</vt:lpstr>
      <vt:lpstr>APP’en</vt:lpstr>
      <vt:lpstr>On-line applikation</vt:lpstr>
      <vt:lpstr>PowerPoint-præsentation</vt:lpstr>
      <vt:lpstr>Fordele og ulemper ved APP’en</vt:lpstr>
      <vt:lpstr>Udvikling af APP’en </vt:lpstr>
      <vt:lpstr>Billeder fra konstruktionen</vt:lpstr>
      <vt:lpstr>Konstruktion af en APP er højteknologi…(1)</vt:lpstr>
      <vt:lpstr>Konstruktion af en APP er højteknologi…(2)</vt:lpstr>
      <vt:lpstr>Design</vt:lpstr>
      <vt:lpstr>Design</vt:lpstr>
      <vt:lpstr>Demo af APP’en</vt:lpstr>
      <vt:lpstr>Patient nr. 1</vt:lpstr>
      <vt:lpstr>Patient nr. 1 (cont)</vt:lpstr>
      <vt:lpstr>Patient nr. 2</vt:lpstr>
      <vt:lpstr>Patient nr. 2 (cont.)</vt:lpstr>
      <vt:lpstr>Hvad er tilgængeligt og hvad er på vej?</vt:lpstr>
      <vt:lpstr>Spørgsmål……….</vt:lpstr>
      <vt:lpstr>Ekstra slides</vt:lpstr>
      <vt:lpstr>PowerPoint-præsentation</vt:lpstr>
      <vt:lpstr>PowerPoint-præsentation</vt:lpstr>
    </vt:vector>
  </TitlesOfParts>
  <Manager/>
  <Company>Aarhus Universitetshospital</Company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subject/>
  <dc:creator>Thomas Decker Christensen</dc:creator>
  <cp:keywords/>
  <dc:description/>
  <cp:lastModifiedBy>Freja Sørup</cp:lastModifiedBy>
  <cp:revision>146</cp:revision>
  <dcterms:created xsi:type="dcterms:W3CDTF">2013-12-13T19:40:01Z</dcterms:created>
  <dcterms:modified xsi:type="dcterms:W3CDTF">2017-05-09T07:00:39Z</dcterms:modified>
  <cp:category/>
</cp:coreProperties>
</file>